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3" r:id="rId18"/>
    <p:sldId id="274" r:id="rId19"/>
    <p:sldId id="275" r:id="rId20"/>
    <p:sldId id="276" r:id="rId21"/>
    <p:sldId id="277" r:id="rId22"/>
    <p:sldId id="278" r:id="rId23"/>
    <p:sldId id="279" r:id="rId24"/>
    <p:sldId id="271" r:id="rId25"/>
  </p:sldIdLst>
  <p:sldSz cx="18288000" cy="10287000"/>
  <p:notesSz cx="6858000" cy="9144000"/>
  <p:embeddedFontLst>
    <p:embeddedFont>
      <p:font typeface="Arimo" panose="020B0604020202020204" charset="0"/>
      <p:regular r:id="rId26"/>
    </p:embeddedFont>
    <p:embeddedFont>
      <p:font typeface="Arimo Bold" panose="020B0604020202020204" charset="0"/>
      <p:regular r:id="rId27"/>
    </p:embeddedFont>
    <p:embeddedFont>
      <p:font typeface="Calibri" panose="020F0502020204030204" pitchFamily="34" charset="0"/>
      <p:regular r:id="rId28"/>
      <p:bold r:id="rId29"/>
      <p:italic r:id="rId30"/>
      <p:boldItalic r:id="rId31"/>
    </p:embeddedFont>
    <p:embeddedFont>
      <p:font typeface="Clear Sans Bold" panose="020B0604020202020204" charset="0"/>
      <p:regular r:id="rId32"/>
    </p:embeddedFont>
    <p:embeddedFont>
      <p:font typeface="Noto Sans Bold" panose="020B0604020202020204" charset="0"/>
      <p:regular r:id="rId33"/>
    </p:embeddedFont>
    <p:embeddedFont>
      <p:font typeface="Noto Serif Display Black" panose="020B0604020202020204"/>
      <p:regular r:id="rId34"/>
    </p:embeddedFont>
    <p:embeddedFont>
      <p:font typeface="Roboto" panose="02000000000000000000" charset="0"/>
      <p:regular r:id="rId35"/>
      <p:bold r:id="rId36"/>
      <p:italic r:id="rId37"/>
      <p:boldItalic r:id="rId38"/>
    </p:embeddedFont>
    <p:embeddedFont>
      <p:font typeface="Roboto Bold" panose="020B0604020202020204" charset="0"/>
      <p:regular r:id="rId39"/>
      <p:bold r:id="rId40"/>
    </p:embeddedFont>
    <p:embeddedFont>
      <p:font typeface="Rokkitt Medium" panose="020B0604020202020204" charset="0"/>
      <p:regular r:id="rId41"/>
    </p:embeddedFont>
    <p:embeddedFont>
      <p:font typeface="Rokkitt Medium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1" autoAdjust="0"/>
    <p:restoredTop sz="94622" autoAdjust="0"/>
  </p:normalViewPr>
  <p:slideViewPr>
    <p:cSldViewPr>
      <p:cViewPr varScale="1">
        <p:scale>
          <a:sx n="57" d="100"/>
          <a:sy n="57" d="100"/>
        </p:scale>
        <p:origin x="365"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itnavi.com.vn/blog/tester-la-gi" TargetMode="Externa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3C61"/>
        </a:solidFill>
        <a:effectLst/>
      </p:bgPr>
    </p:bg>
    <p:spTree>
      <p:nvGrpSpPr>
        <p:cNvPr id="1" name=""/>
        <p:cNvGrpSpPr/>
        <p:nvPr/>
      </p:nvGrpSpPr>
      <p:grpSpPr>
        <a:xfrm>
          <a:off x="0" y="0"/>
          <a:ext cx="0" cy="0"/>
          <a:chOff x="0" y="0"/>
          <a:chExt cx="0" cy="0"/>
        </a:xfrm>
      </p:grpSpPr>
      <p:grpSp>
        <p:nvGrpSpPr>
          <p:cNvPr id="2" name="Group 2"/>
          <p:cNvGrpSpPr/>
          <p:nvPr/>
        </p:nvGrpSpPr>
        <p:grpSpPr>
          <a:xfrm>
            <a:off x="2133600" y="2635741"/>
            <a:ext cx="11537588" cy="5017900"/>
            <a:chOff x="0" y="0"/>
            <a:chExt cx="15383451" cy="6690533"/>
          </a:xfrm>
        </p:grpSpPr>
        <p:sp>
          <p:nvSpPr>
            <p:cNvPr id="3" name="TextBox 3"/>
            <p:cNvSpPr txBox="1"/>
            <p:nvPr/>
          </p:nvSpPr>
          <p:spPr>
            <a:xfrm>
              <a:off x="0" y="-77470"/>
              <a:ext cx="15383451" cy="717127"/>
            </a:xfrm>
            <a:prstGeom prst="rect">
              <a:avLst/>
            </a:prstGeom>
          </p:spPr>
          <p:txBody>
            <a:bodyPr lIns="0" tIns="0" rIns="0" bIns="0" rtlCol="0" anchor="t">
              <a:spAutoFit/>
            </a:bodyPr>
            <a:lstStyle/>
            <a:p>
              <a:pPr algn="l">
                <a:lnSpc>
                  <a:spcPts val="4480"/>
                </a:lnSpc>
              </a:pPr>
              <a:r>
                <a:rPr lang="en-US" sz="3200" spc="256">
                  <a:solidFill>
                    <a:srgbClr val="AE8441"/>
                  </a:solidFill>
                  <a:latin typeface="Roboto Bold"/>
                </a:rPr>
                <a:t>BÁO CÁO MÔN HỌC KIỂM THỬ PHẦN MỀM</a:t>
              </a:r>
            </a:p>
          </p:txBody>
        </p:sp>
        <p:sp>
          <p:nvSpPr>
            <p:cNvPr id="4" name="TextBox 4"/>
            <p:cNvSpPr txBox="1"/>
            <p:nvPr/>
          </p:nvSpPr>
          <p:spPr>
            <a:xfrm>
              <a:off x="0" y="1355324"/>
              <a:ext cx="15383451" cy="2250440"/>
            </a:xfrm>
            <a:prstGeom prst="rect">
              <a:avLst/>
            </a:prstGeom>
          </p:spPr>
          <p:txBody>
            <a:bodyPr lIns="0" tIns="0" rIns="0" bIns="0" rtlCol="0" anchor="t">
              <a:spAutoFit/>
            </a:bodyPr>
            <a:lstStyle/>
            <a:p>
              <a:pPr>
                <a:lnSpc>
                  <a:spcPts val="6360"/>
                </a:lnSpc>
              </a:pPr>
              <a:r>
                <a:rPr lang="en-US" sz="6625" spc="265">
                  <a:solidFill>
                    <a:srgbClr val="FFFFFF"/>
                  </a:solidFill>
                  <a:latin typeface="Rokkitt Medium"/>
                </a:rPr>
                <a:t>ĐỀ TÀI: KIỂM THỬ WEBSITE SHOP BÁNH KEM </a:t>
              </a:r>
            </a:p>
          </p:txBody>
        </p:sp>
        <p:sp>
          <p:nvSpPr>
            <p:cNvPr id="5" name="TextBox 5"/>
            <p:cNvSpPr txBox="1"/>
            <p:nvPr/>
          </p:nvSpPr>
          <p:spPr>
            <a:xfrm>
              <a:off x="0" y="4067560"/>
              <a:ext cx="15383451" cy="2622973"/>
            </a:xfrm>
            <a:prstGeom prst="rect">
              <a:avLst/>
            </a:prstGeom>
          </p:spPr>
          <p:txBody>
            <a:bodyPr lIns="0" tIns="0" rIns="0" bIns="0" rtlCol="0" anchor="t">
              <a:spAutoFit/>
            </a:bodyPr>
            <a:lstStyle/>
            <a:p>
              <a:pPr>
                <a:lnSpc>
                  <a:spcPts val="3919"/>
                </a:lnSpc>
              </a:pPr>
              <a:endParaRPr/>
            </a:p>
            <a:p>
              <a:pPr>
                <a:lnSpc>
                  <a:spcPts val="3919"/>
                </a:lnSpc>
              </a:pPr>
              <a:r>
                <a:rPr lang="en-US" sz="2799" spc="195">
                  <a:solidFill>
                    <a:srgbClr val="AE8441"/>
                  </a:solidFill>
                  <a:latin typeface="Roboto"/>
                </a:rPr>
                <a:t>GV Hướng Dẫn: NGUYỄN THỊ VUI</a:t>
              </a:r>
            </a:p>
            <a:p>
              <a:pPr>
                <a:lnSpc>
                  <a:spcPts val="3919"/>
                </a:lnSpc>
              </a:pPr>
              <a:r>
                <a:rPr lang="en-US" sz="2799" spc="195">
                  <a:solidFill>
                    <a:srgbClr val="AE8441"/>
                  </a:solidFill>
                  <a:latin typeface="Roboto"/>
                </a:rPr>
                <a:t>Nhóm Sinh Viên: NHÓM 7</a:t>
              </a:r>
            </a:p>
            <a:p>
              <a:pPr>
                <a:lnSpc>
                  <a:spcPts val="3919"/>
                </a:lnSpc>
              </a:pPr>
              <a:r>
                <a:rPr lang="en-US" sz="2800" spc="196">
                  <a:solidFill>
                    <a:srgbClr val="AE8441"/>
                  </a:solidFill>
                  <a:latin typeface="Roboto"/>
                </a:rPr>
                <a:t>Lớp Sinh Hoạt: 19CNTTD</a:t>
              </a:r>
            </a:p>
          </p:txBody>
        </p:sp>
      </p:grpSp>
      <p:sp>
        <p:nvSpPr>
          <p:cNvPr id="6" name="AutoShape 6"/>
          <p:cNvSpPr/>
          <p:nvPr/>
        </p:nvSpPr>
        <p:spPr>
          <a:xfrm>
            <a:off x="1028700" y="2809875"/>
            <a:ext cx="133350" cy="4667250"/>
          </a:xfrm>
          <a:prstGeom prst="rect">
            <a:avLst/>
          </a:prstGeom>
          <a:solidFill>
            <a:srgbClr val="AE8441"/>
          </a:solidFill>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56842" y="1492767"/>
            <a:ext cx="6170204" cy="6367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578644"/>
            <a:ext cx="152400" cy="9129713"/>
          </a:xfrm>
          <a:prstGeom prst="rect">
            <a:avLst/>
          </a:prstGeom>
          <a:solidFill>
            <a:srgbClr val="AE8441"/>
          </a:solidFill>
        </p:spPr>
      </p:sp>
      <p:grpSp>
        <p:nvGrpSpPr>
          <p:cNvPr id="3" name="Group 3"/>
          <p:cNvGrpSpPr/>
          <p:nvPr/>
        </p:nvGrpSpPr>
        <p:grpSpPr>
          <a:xfrm>
            <a:off x="1354434" y="2187228"/>
            <a:ext cx="7522866" cy="5912544"/>
            <a:chOff x="0" y="0"/>
            <a:chExt cx="10030488" cy="7883392"/>
          </a:xfrm>
        </p:grpSpPr>
        <p:sp>
          <p:nvSpPr>
            <p:cNvPr id="4" name="AutoShape 4"/>
            <p:cNvSpPr/>
            <p:nvPr/>
          </p:nvSpPr>
          <p:spPr>
            <a:xfrm>
              <a:off x="0" y="0"/>
              <a:ext cx="10030488" cy="7883392"/>
            </a:xfrm>
            <a:prstGeom prst="rect">
              <a:avLst/>
            </a:prstGeom>
            <a:solidFill>
              <a:srgbClr val="113C61"/>
            </a:solidFill>
          </p:spPr>
        </p:sp>
        <p:sp>
          <p:nvSpPr>
            <p:cNvPr id="5" name="TextBox 5"/>
            <p:cNvSpPr txBox="1"/>
            <p:nvPr/>
          </p:nvSpPr>
          <p:spPr>
            <a:xfrm>
              <a:off x="742877" y="604615"/>
              <a:ext cx="8544734" cy="6674162"/>
            </a:xfrm>
            <a:prstGeom prst="rect">
              <a:avLst/>
            </a:prstGeom>
          </p:spPr>
          <p:txBody>
            <a:bodyPr lIns="0" tIns="0" rIns="0" bIns="0" rtlCol="0" anchor="t">
              <a:spAutoFit/>
            </a:bodyPr>
            <a:lstStyle/>
            <a:p>
              <a:pPr algn="l">
                <a:lnSpc>
                  <a:spcPts val="9853"/>
                </a:lnSpc>
              </a:pPr>
              <a:r>
                <a:rPr lang="en-US" sz="8211" spc="164">
                  <a:solidFill>
                    <a:srgbClr val="FFFFFF"/>
                  </a:solidFill>
                  <a:latin typeface="Rokkitt Medium"/>
                </a:rPr>
                <a:t>Requirenment analysis - Phân tích yêu cầu</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56581" y="7239389"/>
            <a:ext cx="4192939" cy="2845699"/>
          </a:xfrm>
          <a:prstGeom prst="rect">
            <a:avLst/>
          </a:prstGeom>
        </p:spPr>
      </p:pic>
      <p:grpSp>
        <p:nvGrpSpPr>
          <p:cNvPr id="7" name="Group 7"/>
          <p:cNvGrpSpPr/>
          <p:nvPr/>
        </p:nvGrpSpPr>
        <p:grpSpPr>
          <a:xfrm>
            <a:off x="9644062" y="1028700"/>
            <a:ext cx="8115300" cy="4714322"/>
            <a:chOff x="0" y="0"/>
            <a:chExt cx="10820400" cy="6285762"/>
          </a:xfrm>
        </p:grpSpPr>
        <p:sp>
          <p:nvSpPr>
            <p:cNvPr id="8" name="TextBox 8"/>
            <p:cNvSpPr txBox="1"/>
            <p:nvPr/>
          </p:nvSpPr>
          <p:spPr>
            <a:xfrm>
              <a:off x="0" y="-152400"/>
              <a:ext cx="10820400" cy="788373"/>
            </a:xfrm>
            <a:prstGeom prst="rect">
              <a:avLst/>
            </a:prstGeom>
          </p:spPr>
          <p:txBody>
            <a:bodyPr lIns="0" tIns="0" rIns="0" bIns="0" rtlCol="0" anchor="t">
              <a:spAutoFit/>
            </a:bodyPr>
            <a:lstStyle/>
            <a:p>
              <a:pPr algn="l">
                <a:lnSpc>
                  <a:spcPts val="5203"/>
                </a:lnSpc>
              </a:pPr>
              <a:r>
                <a:rPr lang="en-US" sz="3153" spc="252">
                  <a:solidFill>
                    <a:srgbClr val="AE8441"/>
                  </a:solidFill>
                  <a:latin typeface="Roboto Bold"/>
                </a:rPr>
                <a:t>ĐẦU VÀO</a:t>
              </a:r>
            </a:p>
          </p:txBody>
        </p:sp>
        <p:sp>
          <p:nvSpPr>
            <p:cNvPr id="9" name="TextBox 9"/>
            <p:cNvSpPr txBox="1"/>
            <p:nvPr/>
          </p:nvSpPr>
          <p:spPr>
            <a:xfrm>
              <a:off x="0" y="776489"/>
              <a:ext cx="10820400" cy="2252940"/>
            </a:xfrm>
            <a:prstGeom prst="rect">
              <a:avLst/>
            </a:prstGeom>
          </p:spPr>
          <p:txBody>
            <a:bodyPr lIns="0" tIns="0" rIns="0" bIns="0" rtlCol="0" anchor="t">
              <a:spAutoFit/>
            </a:bodyPr>
            <a:lstStyle/>
            <a:p>
              <a:pPr>
                <a:lnSpc>
                  <a:spcPts val="4583"/>
                </a:lnSpc>
              </a:pPr>
              <a:r>
                <a:rPr lang="en-US" sz="2864" spc="143">
                  <a:solidFill>
                    <a:srgbClr val="113C61"/>
                  </a:solidFill>
                  <a:latin typeface="Roboto"/>
                </a:rPr>
                <a:t>* Tài liệu đặc tả yêu cầu</a:t>
              </a:r>
            </a:p>
            <a:p>
              <a:pPr>
                <a:lnSpc>
                  <a:spcPts val="4583"/>
                </a:lnSpc>
              </a:pPr>
              <a:r>
                <a:rPr lang="en-US" sz="2864" spc="143">
                  <a:solidFill>
                    <a:srgbClr val="113C61"/>
                  </a:solidFill>
                  <a:latin typeface="Roboto"/>
                </a:rPr>
                <a:t>* Tài liệu khách hàng</a:t>
              </a:r>
            </a:p>
            <a:p>
              <a:pPr marL="0" lvl="0" indent="0" algn="l">
                <a:lnSpc>
                  <a:spcPts val="4583"/>
                </a:lnSpc>
              </a:pPr>
              <a:r>
                <a:rPr lang="en-US" sz="2864" spc="143">
                  <a:solidFill>
                    <a:srgbClr val="113C61"/>
                  </a:solidFill>
                  <a:latin typeface="Roboto"/>
                </a:rPr>
                <a:t>* Tài liệu thiết kế hệ thống</a:t>
              </a:r>
            </a:p>
          </p:txBody>
        </p:sp>
        <p:sp>
          <p:nvSpPr>
            <p:cNvPr id="10" name="TextBox 10"/>
            <p:cNvSpPr txBox="1"/>
            <p:nvPr/>
          </p:nvSpPr>
          <p:spPr>
            <a:xfrm>
              <a:off x="0" y="3878318"/>
              <a:ext cx="10820400" cy="788373"/>
            </a:xfrm>
            <a:prstGeom prst="rect">
              <a:avLst/>
            </a:prstGeom>
          </p:spPr>
          <p:txBody>
            <a:bodyPr lIns="0" tIns="0" rIns="0" bIns="0" rtlCol="0" anchor="t">
              <a:spAutoFit/>
            </a:bodyPr>
            <a:lstStyle/>
            <a:p>
              <a:pPr algn="l">
                <a:lnSpc>
                  <a:spcPts val="5203"/>
                </a:lnSpc>
              </a:pPr>
              <a:r>
                <a:rPr lang="en-US" sz="3153" spc="252">
                  <a:solidFill>
                    <a:srgbClr val="AE8441"/>
                  </a:solidFill>
                  <a:latin typeface="Roboto Bold"/>
                </a:rPr>
                <a:t>HOẠT ĐỘNG</a:t>
              </a:r>
            </a:p>
          </p:txBody>
        </p:sp>
        <p:sp>
          <p:nvSpPr>
            <p:cNvPr id="11" name="TextBox 11"/>
            <p:cNvSpPr txBox="1"/>
            <p:nvPr/>
          </p:nvSpPr>
          <p:spPr>
            <a:xfrm>
              <a:off x="0" y="4807207"/>
              <a:ext cx="10820400" cy="1478555"/>
            </a:xfrm>
            <a:prstGeom prst="rect">
              <a:avLst/>
            </a:prstGeom>
          </p:spPr>
          <p:txBody>
            <a:bodyPr lIns="0" tIns="0" rIns="0" bIns="0" rtlCol="0" anchor="t">
              <a:spAutoFit/>
            </a:bodyPr>
            <a:lstStyle/>
            <a:p>
              <a:pPr>
                <a:lnSpc>
                  <a:spcPts val="4583"/>
                </a:lnSpc>
              </a:pPr>
              <a:r>
                <a:rPr lang="en-US" sz="2864" spc="143">
                  <a:solidFill>
                    <a:srgbClr val="113C61"/>
                  </a:solidFill>
                  <a:latin typeface="Roboto"/>
                </a:rPr>
                <a:t>Nghiên cứu, </a:t>
              </a:r>
            </a:p>
            <a:p>
              <a:pPr marL="0" lvl="0" indent="0" algn="l">
                <a:lnSpc>
                  <a:spcPts val="4583"/>
                </a:lnSpc>
              </a:pPr>
              <a:r>
                <a:rPr lang="en-US" sz="2864" spc="143">
                  <a:solidFill>
                    <a:srgbClr val="113C61"/>
                  </a:solidFill>
                  <a:latin typeface="Roboto"/>
                </a:rPr>
                <a:t>Phân tích yêu cầu dự án</a:t>
              </a:r>
            </a:p>
          </p:txBody>
        </p:sp>
      </p:grpSp>
      <p:grpSp>
        <p:nvGrpSpPr>
          <p:cNvPr id="12" name="Group 12"/>
          <p:cNvGrpSpPr/>
          <p:nvPr/>
        </p:nvGrpSpPr>
        <p:grpSpPr>
          <a:xfrm>
            <a:off x="9644062" y="6405438"/>
            <a:ext cx="8115300" cy="2852862"/>
            <a:chOff x="0" y="0"/>
            <a:chExt cx="10820400" cy="3803815"/>
          </a:xfrm>
        </p:grpSpPr>
        <p:sp>
          <p:nvSpPr>
            <p:cNvPr id="13" name="TextBox 13"/>
            <p:cNvSpPr txBox="1"/>
            <p:nvPr/>
          </p:nvSpPr>
          <p:spPr>
            <a:xfrm>
              <a:off x="0" y="-152400"/>
              <a:ext cx="10820400" cy="788373"/>
            </a:xfrm>
            <a:prstGeom prst="rect">
              <a:avLst/>
            </a:prstGeom>
          </p:spPr>
          <p:txBody>
            <a:bodyPr lIns="0" tIns="0" rIns="0" bIns="0" rtlCol="0" anchor="t">
              <a:spAutoFit/>
            </a:bodyPr>
            <a:lstStyle/>
            <a:p>
              <a:pPr algn="l">
                <a:lnSpc>
                  <a:spcPts val="5203"/>
                </a:lnSpc>
              </a:pPr>
              <a:r>
                <a:rPr lang="en-US" sz="3153" spc="252">
                  <a:solidFill>
                    <a:srgbClr val="AE8441"/>
                  </a:solidFill>
                  <a:latin typeface="Roboto Bold"/>
                </a:rPr>
                <a:t>ĐẦU RA</a:t>
              </a:r>
            </a:p>
          </p:txBody>
        </p:sp>
        <p:sp>
          <p:nvSpPr>
            <p:cNvPr id="14" name="TextBox 14"/>
            <p:cNvSpPr txBox="1"/>
            <p:nvPr/>
          </p:nvSpPr>
          <p:spPr>
            <a:xfrm>
              <a:off x="0" y="776489"/>
              <a:ext cx="10820400" cy="3027326"/>
            </a:xfrm>
            <a:prstGeom prst="rect">
              <a:avLst/>
            </a:prstGeom>
          </p:spPr>
          <p:txBody>
            <a:bodyPr lIns="0" tIns="0" rIns="0" bIns="0" rtlCol="0" anchor="t">
              <a:spAutoFit/>
            </a:bodyPr>
            <a:lstStyle/>
            <a:p>
              <a:pPr>
                <a:lnSpc>
                  <a:spcPts val="4583"/>
                </a:lnSpc>
              </a:pPr>
              <a:r>
                <a:rPr lang="en-US" sz="2864" spc="143">
                  <a:solidFill>
                    <a:srgbClr val="113C61"/>
                  </a:solidFill>
                  <a:latin typeface="Roboto"/>
                </a:rPr>
                <a:t>* Q&amp;A document</a:t>
              </a:r>
            </a:p>
            <a:p>
              <a:pPr>
                <a:lnSpc>
                  <a:spcPts val="4583"/>
                </a:lnSpc>
              </a:pPr>
              <a:r>
                <a:rPr lang="en-US" sz="2864" spc="143">
                  <a:solidFill>
                    <a:srgbClr val="113C61"/>
                  </a:solidFill>
                  <a:latin typeface="Roboto"/>
                </a:rPr>
                <a:t>* Tài liệu báo cáo tính khả thi, phân tích rủi ro của việc kiểm thử phần mềm</a:t>
              </a:r>
            </a:p>
            <a:p>
              <a:pPr marL="0" lvl="0" indent="0" algn="l">
                <a:lnSpc>
                  <a:spcPts val="4583"/>
                </a:lnSpc>
              </a:pPr>
              <a:endParaRPr lang="en-US" sz="2864" spc="143">
                <a:solidFill>
                  <a:srgbClr val="113C61"/>
                </a:solidFill>
                <a:latin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3C61"/>
        </a:solidFill>
        <a:effectLst/>
      </p:bgPr>
    </p:bg>
    <p:spTree>
      <p:nvGrpSpPr>
        <p:cNvPr id="1" name=""/>
        <p:cNvGrpSpPr/>
        <p:nvPr/>
      </p:nvGrpSpPr>
      <p:grpSpPr>
        <a:xfrm>
          <a:off x="0" y="0"/>
          <a:ext cx="0" cy="0"/>
          <a:chOff x="0" y="0"/>
          <a:chExt cx="0" cy="0"/>
        </a:xfrm>
      </p:grpSpPr>
      <p:sp>
        <p:nvSpPr>
          <p:cNvPr id="2" name="AutoShape 2"/>
          <p:cNvSpPr/>
          <p:nvPr/>
        </p:nvSpPr>
        <p:spPr>
          <a:xfrm>
            <a:off x="1057275" y="3033684"/>
            <a:ext cx="3905250" cy="7086629"/>
          </a:xfrm>
          <a:prstGeom prst="rect">
            <a:avLst/>
          </a:prstGeom>
          <a:solidFill>
            <a:srgbClr val="FFFFFF"/>
          </a:solidFill>
        </p:spPr>
      </p:sp>
      <p:sp>
        <p:nvSpPr>
          <p:cNvPr id="3" name="AutoShape 3"/>
          <p:cNvSpPr/>
          <p:nvPr/>
        </p:nvSpPr>
        <p:spPr>
          <a:xfrm>
            <a:off x="13325475" y="3033684"/>
            <a:ext cx="3905250" cy="7086629"/>
          </a:xfrm>
          <a:prstGeom prst="rect">
            <a:avLst/>
          </a:prstGeom>
          <a:solidFill>
            <a:srgbClr val="FFFFFF"/>
          </a:solidFill>
        </p:spPr>
      </p:sp>
      <p:sp>
        <p:nvSpPr>
          <p:cNvPr id="4" name="AutoShape 4"/>
          <p:cNvSpPr/>
          <p:nvPr/>
        </p:nvSpPr>
        <p:spPr>
          <a:xfrm>
            <a:off x="5153025" y="3033684"/>
            <a:ext cx="3905250" cy="7086629"/>
          </a:xfrm>
          <a:prstGeom prst="rect">
            <a:avLst/>
          </a:prstGeom>
          <a:solidFill>
            <a:srgbClr val="FFFFFF"/>
          </a:solidFill>
        </p:spPr>
      </p:sp>
      <p:sp>
        <p:nvSpPr>
          <p:cNvPr id="5" name="AutoShape 5"/>
          <p:cNvSpPr/>
          <p:nvPr/>
        </p:nvSpPr>
        <p:spPr>
          <a:xfrm>
            <a:off x="9248775" y="3033684"/>
            <a:ext cx="3905250" cy="7086629"/>
          </a:xfrm>
          <a:prstGeom prst="rect">
            <a:avLst/>
          </a:prstGeom>
          <a:solidFill>
            <a:srgbClr val="FFFFFF"/>
          </a:solidFill>
        </p:spPr>
      </p:sp>
      <p:sp>
        <p:nvSpPr>
          <p:cNvPr id="6" name="TextBox 6"/>
          <p:cNvSpPr txBox="1"/>
          <p:nvPr/>
        </p:nvSpPr>
        <p:spPr>
          <a:xfrm>
            <a:off x="2293858" y="161925"/>
            <a:ext cx="13528833" cy="2295525"/>
          </a:xfrm>
          <a:prstGeom prst="rect">
            <a:avLst/>
          </a:prstGeom>
        </p:spPr>
        <p:txBody>
          <a:bodyPr lIns="0" tIns="0" rIns="0" bIns="0" rtlCol="0" anchor="t">
            <a:spAutoFit/>
          </a:bodyPr>
          <a:lstStyle/>
          <a:p>
            <a:pPr algn="ctr">
              <a:lnSpc>
                <a:spcPts val="9000"/>
              </a:lnSpc>
            </a:pPr>
            <a:r>
              <a:rPr lang="en-US" sz="7500" spc="150">
                <a:solidFill>
                  <a:srgbClr val="FFFFFF"/>
                </a:solidFill>
                <a:latin typeface="Rokkitt Medium"/>
              </a:rPr>
              <a:t>Test planning - Lập kế hoạch kiểm thử</a:t>
            </a:r>
          </a:p>
        </p:txBody>
      </p:sp>
      <p:sp>
        <p:nvSpPr>
          <p:cNvPr id="7" name="AutoShape 7"/>
          <p:cNvSpPr/>
          <p:nvPr/>
        </p:nvSpPr>
        <p:spPr>
          <a:xfrm>
            <a:off x="1057275" y="2457450"/>
            <a:ext cx="3905250" cy="228600"/>
          </a:xfrm>
          <a:prstGeom prst="rect">
            <a:avLst/>
          </a:prstGeom>
          <a:solidFill>
            <a:srgbClr val="AE8441"/>
          </a:solidFill>
        </p:spPr>
      </p:sp>
      <p:sp>
        <p:nvSpPr>
          <p:cNvPr id="8" name="AutoShape 8"/>
          <p:cNvSpPr/>
          <p:nvPr/>
        </p:nvSpPr>
        <p:spPr>
          <a:xfrm>
            <a:off x="5153025" y="2457450"/>
            <a:ext cx="3905250" cy="228600"/>
          </a:xfrm>
          <a:prstGeom prst="rect">
            <a:avLst/>
          </a:prstGeom>
          <a:solidFill>
            <a:srgbClr val="AE8441"/>
          </a:solidFill>
        </p:spPr>
      </p:sp>
      <p:sp>
        <p:nvSpPr>
          <p:cNvPr id="9" name="AutoShape 9"/>
          <p:cNvSpPr/>
          <p:nvPr/>
        </p:nvSpPr>
        <p:spPr>
          <a:xfrm>
            <a:off x="9248775" y="2457450"/>
            <a:ext cx="3905250" cy="228600"/>
          </a:xfrm>
          <a:prstGeom prst="rect">
            <a:avLst/>
          </a:prstGeom>
          <a:solidFill>
            <a:srgbClr val="AE8441"/>
          </a:solidFill>
        </p:spPr>
      </p:sp>
      <p:sp>
        <p:nvSpPr>
          <p:cNvPr id="10" name="AutoShape 10"/>
          <p:cNvSpPr/>
          <p:nvPr/>
        </p:nvSpPr>
        <p:spPr>
          <a:xfrm>
            <a:off x="13325475" y="2457450"/>
            <a:ext cx="3905250" cy="228600"/>
          </a:xfrm>
          <a:prstGeom prst="rect">
            <a:avLst/>
          </a:prstGeom>
          <a:solidFill>
            <a:srgbClr val="AE8441"/>
          </a:solidFill>
        </p:spPr>
      </p:sp>
      <p:grpSp>
        <p:nvGrpSpPr>
          <p:cNvPr id="11" name="Group 11"/>
          <p:cNvGrpSpPr/>
          <p:nvPr/>
        </p:nvGrpSpPr>
        <p:grpSpPr>
          <a:xfrm>
            <a:off x="1447716" y="3319585"/>
            <a:ext cx="3114759" cy="6282142"/>
            <a:chOff x="0" y="0"/>
            <a:chExt cx="4153012" cy="8376189"/>
          </a:xfrm>
        </p:grpSpPr>
        <p:sp>
          <p:nvSpPr>
            <p:cNvPr id="12" name="TextBox 12"/>
            <p:cNvSpPr txBox="1"/>
            <p:nvPr/>
          </p:nvSpPr>
          <p:spPr>
            <a:xfrm>
              <a:off x="3031" y="-114300"/>
              <a:ext cx="4149981" cy="1363979"/>
            </a:xfrm>
            <a:prstGeom prst="rect">
              <a:avLst/>
            </a:prstGeom>
          </p:spPr>
          <p:txBody>
            <a:bodyPr lIns="0" tIns="0" rIns="0" bIns="0" rtlCol="0" anchor="t">
              <a:spAutoFit/>
            </a:bodyPr>
            <a:lstStyle/>
            <a:p>
              <a:pPr>
                <a:lnSpc>
                  <a:spcPts val="4290"/>
                </a:lnSpc>
              </a:pPr>
              <a:r>
                <a:rPr lang="en-US" sz="2600" spc="208">
                  <a:solidFill>
                    <a:srgbClr val="113C61"/>
                  </a:solidFill>
                  <a:latin typeface="Roboto Bold"/>
                </a:rPr>
                <a:t>XÁC ĐỊNH PHẠM VI(SCOPE) DỰ ÁN</a:t>
              </a:r>
            </a:p>
          </p:txBody>
        </p:sp>
        <p:sp>
          <p:nvSpPr>
            <p:cNvPr id="13" name="TextBox 13"/>
            <p:cNvSpPr txBox="1"/>
            <p:nvPr/>
          </p:nvSpPr>
          <p:spPr>
            <a:xfrm>
              <a:off x="0" y="1606666"/>
              <a:ext cx="4153012" cy="6784763"/>
            </a:xfrm>
            <a:prstGeom prst="rect">
              <a:avLst/>
            </a:prstGeom>
          </p:spPr>
          <p:txBody>
            <a:bodyPr lIns="0" tIns="0" rIns="0" bIns="0" rtlCol="0" anchor="t">
              <a:spAutoFit/>
            </a:bodyPr>
            <a:lstStyle/>
            <a:p>
              <a:pPr>
                <a:lnSpc>
                  <a:spcPts val="3680"/>
                </a:lnSpc>
              </a:pPr>
              <a:r>
                <a:rPr lang="en-US" sz="2300" spc="161">
                  <a:solidFill>
                    <a:srgbClr val="113C61"/>
                  </a:solidFill>
                  <a:latin typeface="Roboto"/>
                </a:rPr>
                <a:t>Dự án thực hiện trong thời gian bao lâu? Bao gồm những công việc gì cho từng khoảng thời gian xác định? </a:t>
              </a:r>
            </a:p>
            <a:p>
              <a:pPr>
                <a:lnSpc>
                  <a:spcPts val="3680"/>
                </a:lnSpc>
              </a:pPr>
              <a:r>
                <a:rPr lang="en-US" sz="2300" spc="161">
                  <a:solidFill>
                    <a:srgbClr val="113C61"/>
                  </a:solidFill>
                  <a:latin typeface="Roboto"/>
                </a:rPr>
                <a:t>Từ đó đưa ra lịch trình thực hiện cho từng công việc nhỏ sao cho phù hợp với toàn bộ đội dự án.</a:t>
              </a:r>
            </a:p>
          </p:txBody>
        </p:sp>
      </p:grpSp>
      <p:grpSp>
        <p:nvGrpSpPr>
          <p:cNvPr id="14" name="Group 14"/>
          <p:cNvGrpSpPr/>
          <p:nvPr/>
        </p:nvGrpSpPr>
        <p:grpSpPr>
          <a:xfrm>
            <a:off x="5572041" y="3319585"/>
            <a:ext cx="3114759" cy="5731597"/>
            <a:chOff x="0" y="0"/>
            <a:chExt cx="4153012" cy="7642129"/>
          </a:xfrm>
        </p:grpSpPr>
        <p:sp>
          <p:nvSpPr>
            <p:cNvPr id="15" name="TextBox 15"/>
            <p:cNvSpPr txBox="1"/>
            <p:nvPr/>
          </p:nvSpPr>
          <p:spPr>
            <a:xfrm>
              <a:off x="3031" y="-114300"/>
              <a:ext cx="4149981" cy="1252219"/>
            </a:xfrm>
            <a:prstGeom prst="rect">
              <a:avLst/>
            </a:prstGeom>
          </p:spPr>
          <p:txBody>
            <a:bodyPr lIns="0" tIns="0" rIns="0" bIns="0" rtlCol="0" anchor="t">
              <a:spAutoFit/>
            </a:bodyPr>
            <a:lstStyle/>
            <a:p>
              <a:pPr>
                <a:lnSpc>
                  <a:spcPts val="3960"/>
                </a:lnSpc>
              </a:pPr>
              <a:r>
                <a:rPr lang="en-US" sz="2400" spc="192">
                  <a:solidFill>
                    <a:srgbClr val="113C61"/>
                  </a:solidFill>
                  <a:latin typeface="Roboto Bold"/>
                </a:rPr>
                <a:t>XÁC ĐỊNH PHƯƠNG PHÁP TIẾP CẬN</a:t>
              </a:r>
            </a:p>
          </p:txBody>
        </p:sp>
        <p:sp>
          <p:nvSpPr>
            <p:cNvPr id="16" name="TextBox 16"/>
            <p:cNvSpPr txBox="1"/>
            <p:nvPr/>
          </p:nvSpPr>
          <p:spPr>
            <a:xfrm>
              <a:off x="0" y="1494906"/>
              <a:ext cx="4153012" cy="6162463"/>
            </a:xfrm>
            <a:prstGeom prst="rect">
              <a:avLst/>
            </a:prstGeom>
          </p:spPr>
          <p:txBody>
            <a:bodyPr lIns="0" tIns="0" rIns="0" bIns="0" rtlCol="0" anchor="t">
              <a:spAutoFit/>
            </a:bodyPr>
            <a:lstStyle/>
            <a:p>
              <a:pPr>
                <a:lnSpc>
                  <a:spcPts val="3680"/>
                </a:lnSpc>
              </a:pPr>
              <a:r>
                <a:rPr lang="en-US" sz="2300" spc="161">
                  <a:solidFill>
                    <a:srgbClr val="113C61"/>
                  </a:solidFill>
                  <a:latin typeface="Roboto"/>
                </a:rPr>
                <a:t>Con người: Bao nhiêu người tham gia dự án, ai sẽ test phần nào, bao nhiêu tester tham gia?</a:t>
              </a:r>
            </a:p>
            <a:p>
              <a:pPr>
                <a:lnSpc>
                  <a:spcPts val="3680"/>
                </a:lnSpc>
              </a:pPr>
              <a:r>
                <a:rPr lang="en-US" sz="2300" spc="161">
                  <a:solidFill>
                    <a:srgbClr val="113C61"/>
                  </a:solidFill>
                  <a:latin typeface="Roboto"/>
                </a:rPr>
                <a:t>Thiết bị: số lượng server, version, máy tính, mobile để thực hiện test là bao nhiêu.</a:t>
              </a:r>
            </a:p>
          </p:txBody>
        </p:sp>
      </p:grpSp>
      <p:grpSp>
        <p:nvGrpSpPr>
          <p:cNvPr id="17" name="Group 17"/>
          <p:cNvGrpSpPr/>
          <p:nvPr/>
        </p:nvGrpSpPr>
        <p:grpSpPr>
          <a:xfrm>
            <a:off x="9634495" y="3264816"/>
            <a:ext cx="3114759" cy="6336911"/>
            <a:chOff x="0" y="0"/>
            <a:chExt cx="4153012" cy="8449215"/>
          </a:xfrm>
        </p:grpSpPr>
        <p:sp>
          <p:nvSpPr>
            <p:cNvPr id="18" name="TextBox 18"/>
            <p:cNvSpPr txBox="1"/>
            <p:nvPr/>
          </p:nvSpPr>
          <p:spPr>
            <a:xfrm>
              <a:off x="1516" y="-114300"/>
              <a:ext cx="4149981" cy="1363980"/>
            </a:xfrm>
            <a:prstGeom prst="rect">
              <a:avLst/>
            </a:prstGeom>
          </p:spPr>
          <p:txBody>
            <a:bodyPr lIns="0" tIns="0" rIns="0" bIns="0" rtlCol="0" anchor="t">
              <a:spAutoFit/>
            </a:bodyPr>
            <a:lstStyle/>
            <a:p>
              <a:pPr algn="ctr">
                <a:lnSpc>
                  <a:spcPts val="4290"/>
                </a:lnSpc>
              </a:pPr>
              <a:r>
                <a:rPr lang="en-US" sz="2600" spc="208">
                  <a:solidFill>
                    <a:srgbClr val="113C61"/>
                  </a:solidFill>
                  <a:latin typeface="Roboto Bold"/>
                </a:rPr>
                <a:t>XÁC ĐỊNH CÁC NGUỒN LỰC</a:t>
              </a:r>
            </a:p>
          </p:txBody>
        </p:sp>
        <p:sp>
          <p:nvSpPr>
            <p:cNvPr id="19" name="TextBox 19"/>
            <p:cNvSpPr txBox="1"/>
            <p:nvPr/>
          </p:nvSpPr>
          <p:spPr>
            <a:xfrm>
              <a:off x="0" y="1679692"/>
              <a:ext cx="4153012" cy="6784763"/>
            </a:xfrm>
            <a:prstGeom prst="rect">
              <a:avLst/>
            </a:prstGeom>
          </p:spPr>
          <p:txBody>
            <a:bodyPr lIns="0" tIns="0" rIns="0" bIns="0" rtlCol="0" anchor="t">
              <a:spAutoFit/>
            </a:bodyPr>
            <a:lstStyle/>
            <a:p>
              <a:pPr>
                <a:lnSpc>
                  <a:spcPts val="3680"/>
                </a:lnSpc>
              </a:pPr>
              <a:r>
                <a:rPr lang="en-US" sz="2300" spc="161">
                  <a:solidFill>
                    <a:srgbClr val="113C61"/>
                  </a:solidFill>
                  <a:latin typeface="Roboto"/>
                </a:rPr>
                <a:t>Con người: Bao nhiêu người tham gia dự án, ai sẽ test phần nào, bao nhiêu tester tham gia?</a:t>
              </a:r>
            </a:p>
            <a:p>
              <a:pPr>
                <a:lnSpc>
                  <a:spcPts val="3680"/>
                </a:lnSpc>
              </a:pPr>
              <a:r>
                <a:rPr lang="en-US" sz="2300" spc="161">
                  <a:solidFill>
                    <a:srgbClr val="113C61"/>
                  </a:solidFill>
                  <a:latin typeface="Roboto"/>
                </a:rPr>
                <a:t>Thiết bị: số lượng server, version, máy tính, mobile để thực hiện test là bao nhiêu.</a:t>
              </a:r>
            </a:p>
            <a:p>
              <a:pPr>
                <a:lnSpc>
                  <a:spcPts val="3680"/>
                </a:lnSpc>
              </a:pPr>
              <a:endParaRPr lang="en-US" sz="2300" spc="161">
                <a:solidFill>
                  <a:srgbClr val="113C61"/>
                </a:solidFill>
                <a:latin typeface="Roboto"/>
              </a:endParaRPr>
            </a:p>
          </p:txBody>
        </p:sp>
      </p:grpSp>
      <p:grpSp>
        <p:nvGrpSpPr>
          <p:cNvPr id="20" name="Group 20"/>
          <p:cNvGrpSpPr/>
          <p:nvPr/>
        </p:nvGrpSpPr>
        <p:grpSpPr>
          <a:xfrm>
            <a:off x="13544550" y="3319585"/>
            <a:ext cx="3467100" cy="6632662"/>
            <a:chOff x="0" y="0"/>
            <a:chExt cx="4622800" cy="8843549"/>
          </a:xfrm>
        </p:grpSpPr>
        <p:sp>
          <p:nvSpPr>
            <p:cNvPr id="21" name="TextBox 21"/>
            <p:cNvSpPr txBox="1"/>
            <p:nvPr/>
          </p:nvSpPr>
          <p:spPr>
            <a:xfrm>
              <a:off x="0" y="-104775"/>
              <a:ext cx="4619426" cy="1199514"/>
            </a:xfrm>
            <a:prstGeom prst="rect">
              <a:avLst/>
            </a:prstGeom>
          </p:spPr>
          <p:txBody>
            <a:bodyPr lIns="0" tIns="0" rIns="0" bIns="0" rtlCol="0" anchor="t">
              <a:spAutoFit/>
            </a:bodyPr>
            <a:lstStyle/>
            <a:p>
              <a:pPr algn="ctr">
                <a:lnSpc>
                  <a:spcPts val="3795"/>
                </a:lnSpc>
              </a:pPr>
              <a:r>
                <a:rPr lang="en-US" sz="2300" spc="184">
                  <a:solidFill>
                    <a:srgbClr val="113C61"/>
                  </a:solidFill>
                  <a:latin typeface="Roboto Bold"/>
                </a:rPr>
                <a:t>LÊN KẾ HOẠCH THIẾT KẾ CÔNG VIỆC TEST</a:t>
              </a:r>
            </a:p>
          </p:txBody>
        </p:sp>
        <p:sp>
          <p:nvSpPr>
            <p:cNvPr id="22" name="TextBox 22"/>
            <p:cNvSpPr txBox="1"/>
            <p:nvPr/>
          </p:nvSpPr>
          <p:spPr>
            <a:xfrm>
              <a:off x="0" y="1451726"/>
              <a:ext cx="4622800" cy="7407063"/>
            </a:xfrm>
            <a:prstGeom prst="rect">
              <a:avLst/>
            </a:prstGeom>
          </p:spPr>
          <p:txBody>
            <a:bodyPr lIns="0" tIns="0" rIns="0" bIns="0" rtlCol="0" anchor="t">
              <a:spAutoFit/>
            </a:bodyPr>
            <a:lstStyle/>
            <a:p>
              <a:pPr>
                <a:lnSpc>
                  <a:spcPts val="3680"/>
                </a:lnSpc>
              </a:pPr>
              <a:r>
                <a:rPr lang="en-US" sz="2300" spc="161">
                  <a:solidFill>
                    <a:srgbClr val="113C61"/>
                  </a:solidFill>
                  <a:latin typeface="Roboto"/>
                </a:rPr>
                <a:t>Liệt kê các chức năng cần kiểm thử.</a:t>
              </a:r>
            </a:p>
            <a:p>
              <a:pPr>
                <a:lnSpc>
                  <a:spcPts val="3680"/>
                </a:lnSpc>
              </a:pPr>
              <a:r>
                <a:rPr lang="en-US" sz="2300" spc="161">
                  <a:solidFill>
                    <a:srgbClr val="113C61"/>
                  </a:solidFill>
                  <a:latin typeface="Roboto"/>
                </a:rPr>
                <a:t>Test chức năng này thì cần làm những công việc gì, trong thời gian bao lâu, cái nào thực hiện trước, cái nào thực hiện sau, ai là người thực hiện.</a:t>
              </a:r>
            </a:p>
            <a:p>
              <a:pPr>
                <a:lnSpc>
                  <a:spcPts val="3680"/>
                </a:lnSpc>
              </a:pPr>
              <a:r>
                <a:rPr lang="en-US" sz="2300" spc="161">
                  <a:solidFill>
                    <a:srgbClr val="113C61"/>
                  </a:solidFill>
                  <a:latin typeface="Roboto"/>
                </a:rPr>
                <a:t>Xác định điều kiện bắt đầu và Xác định điều kiện kết thúc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3C61"/>
        </a:solidFill>
        <a:effectLst/>
      </p:bgPr>
    </p:bg>
    <p:spTree>
      <p:nvGrpSpPr>
        <p:cNvPr id="1" name=""/>
        <p:cNvGrpSpPr/>
        <p:nvPr/>
      </p:nvGrpSpPr>
      <p:grpSpPr>
        <a:xfrm>
          <a:off x="0" y="0"/>
          <a:ext cx="0" cy="0"/>
          <a:chOff x="0" y="0"/>
          <a:chExt cx="0" cy="0"/>
        </a:xfrm>
      </p:grpSpPr>
      <p:sp>
        <p:nvSpPr>
          <p:cNvPr id="2" name="AutoShape 2"/>
          <p:cNvSpPr/>
          <p:nvPr/>
        </p:nvSpPr>
        <p:spPr>
          <a:xfrm>
            <a:off x="-69347" y="0"/>
            <a:ext cx="1098047" cy="10287000"/>
          </a:xfrm>
          <a:prstGeom prst="rect">
            <a:avLst/>
          </a:prstGeom>
          <a:solidFill>
            <a:srgbClr val="FFFFFF"/>
          </a:solidFill>
        </p:spPr>
      </p:sp>
      <p:sp>
        <p:nvSpPr>
          <p:cNvPr id="3" name="AutoShape 3"/>
          <p:cNvSpPr/>
          <p:nvPr/>
        </p:nvSpPr>
        <p:spPr>
          <a:xfrm>
            <a:off x="-972680" y="5124568"/>
            <a:ext cx="2904713" cy="37864"/>
          </a:xfrm>
          <a:prstGeom prst="rect">
            <a:avLst/>
          </a:prstGeom>
          <a:solidFill>
            <a:srgbClr val="13538A"/>
          </a:solidFill>
        </p:spPr>
      </p:sp>
      <p:grpSp>
        <p:nvGrpSpPr>
          <p:cNvPr id="4" name="Group 4"/>
          <p:cNvGrpSpPr/>
          <p:nvPr/>
        </p:nvGrpSpPr>
        <p:grpSpPr>
          <a:xfrm>
            <a:off x="9478690" y="5674909"/>
            <a:ext cx="3441288" cy="3241495"/>
            <a:chOff x="0" y="0"/>
            <a:chExt cx="4588385" cy="4321993"/>
          </a:xfrm>
        </p:grpSpPr>
        <p:sp>
          <p:nvSpPr>
            <p:cNvPr id="5" name="TextBox 5"/>
            <p:cNvSpPr txBox="1"/>
            <p:nvPr/>
          </p:nvSpPr>
          <p:spPr>
            <a:xfrm>
              <a:off x="0" y="-28575"/>
              <a:ext cx="4588385" cy="1376807"/>
            </a:xfrm>
            <a:prstGeom prst="rect">
              <a:avLst/>
            </a:prstGeom>
          </p:spPr>
          <p:txBody>
            <a:bodyPr lIns="0" tIns="0" rIns="0" bIns="0" rtlCol="0" anchor="t">
              <a:spAutoFit/>
            </a:bodyPr>
            <a:lstStyle/>
            <a:p>
              <a:pPr algn="r">
                <a:lnSpc>
                  <a:spcPts val="4128"/>
                </a:lnSpc>
              </a:pPr>
              <a:r>
                <a:rPr lang="en-US" sz="3200" spc="160">
                  <a:solidFill>
                    <a:srgbClr val="AE8441"/>
                  </a:solidFill>
                  <a:latin typeface="Clear Sans Bold"/>
                </a:rPr>
                <a:t>CHUẨN BỊ DỮ LIỆU KIỂM THỬ</a:t>
              </a:r>
            </a:p>
          </p:txBody>
        </p:sp>
        <p:sp>
          <p:nvSpPr>
            <p:cNvPr id="6" name="TextBox 6"/>
            <p:cNvSpPr txBox="1"/>
            <p:nvPr/>
          </p:nvSpPr>
          <p:spPr>
            <a:xfrm>
              <a:off x="0" y="1554028"/>
              <a:ext cx="4588385" cy="2767965"/>
            </a:xfrm>
            <a:prstGeom prst="rect">
              <a:avLst/>
            </a:prstGeom>
          </p:spPr>
          <p:txBody>
            <a:bodyPr lIns="0" tIns="0" rIns="0" bIns="0" rtlCol="0" anchor="t">
              <a:spAutoFit/>
            </a:bodyPr>
            <a:lstStyle/>
            <a:p>
              <a:pPr algn="r">
                <a:lnSpc>
                  <a:spcPts val="3300"/>
                </a:lnSpc>
              </a:pPr>
              <a:r>
                <a:rPr lang="en-US" sz="2200" spc="109">
                  <a:solidFill>
                    <a:srgbClr val="FFFFFF"/>
                  </a:solidFill>
                  <a:latin typeface="Arimo"/>
                </a:rPr>
                <a:t>Chuẩn bị trước các dữ liệu kiểm thử cho các trường hợp cần thiết như test data, test script.</a:t>
              </a:r>
            </a:p>
          </p:txBody>
        </p:sp>
      </p:grpSp>
      <p:sp>
        <p:nvSpPr>
          <p:cNvPr id="7" name="TextBox 7"/>
          <p:cNvSpPr txBox="1"/>
          <p:nvPr/>
        </p:nvSpPr>
        <p:spPr>
          <a:xfrm>
            <a:off x="13579887" y="1304157"/>
            <a:ext cx="3679413" cy="1039749"/>
          </a:xfrm>
          <a:prstGeom prst="rect">
            <a:avLst/>
          </a:prstGeom>
        </p:spPr>
        <p:txBody>
          <a:bodyPr lIns="0" tIns="0" rIns="0" bIns="0" rtlCol="0" anchor="t">
            <a:spAutoFit/>
          </a:bodyPr>
          <a:lstStyle/>
          <a:p>
            <a:pPr algn="r">
              <a:lnSpc>
                <a:spcPts val="4127"/>
              </a:lnSpc>
            </a:pPr>
            <a:r>
              <a:rPr lang="en-US" sz="3199" spc="159">
                <a:solidFill>
                  <a:srgbClr val="AE8441"/>
                </a:solidFill>
                <a:latin typeface="Clear Sans Bold"/>
              </a:rPr>
              <a:t>VIẾT TEST CASE/ CHECK LIST</a:t>
            </a:r>
          </a:p>
        </p:txBody>
      </p:sp>
      <p:grpSp>
        <p:nvGrpSpPr>
          <p:cNvPr id="8" name="Group 8"/>
          <p:cNvGrpSpPr/>
          <p:nvPr/>
        </p:nvGrpSpPr>
        <p:grpSpPr>
          <a:xfrm>
            <a:off x="9478690" y="1332732"/>
            <a:ext cx="3441288" cy="3241495"/>
            <a:chOff x="0" y="0"/>
            <a:chExt cx="4588385" cy="4321993"/>
          </a:xfrm>
        </p:grpSpPr>
        <p:sp>
          <p:nvSpPr>
            <p:cNvPr id="9" name="TextBox 9"/>
            <p:cNvSpPr txBox="1"/>
            <p:nvPr/>
          </p:nvSpPr>
          <p:spPr>
            <a:xfrm>
              <a:off x="0" y="-28575"/>
              <a:ext cx="4588385" cy="1376807"/>
            </a:xfrm>
            <a:prstGeom prst="rect">
              <a:avLst/>
            </a:prstGeom>
          </p:spPr>
          <p:txBody>
            <a:bodyPr lIns="0" tIns="0" rIns="0" bIns="0" rtlCol="0" anchor="t">
              <a:spAutoFit/>
            </a:bodyPr>
            <a:lstStyle/>
            <a:p>
              <a:pPr algn="r">
                <a:lnSpc>
                  <a:spcPts val="4128"/>
                </a:lnSpc>
              </a:pPr>
              <a:r>
                <a:rPr lang="en-US" sz="3200" spc="160">
                  <a:solidFill>
                    <a:srgbClr val="AE8441"/>
                  </a:solidFill>
                  <a:latin typeface="Clear Sans Bold"/>
                </a:rPr>
                <a:t>REVIEW TÀI LIỆU</a:t>
              </a:r>
            </a:p>
          </p:txBody>
        </p:sp>
        <p:sp>
          <p:nvSpPr>
            <p:cNvPr id="10" name="TextBox 10"/>
            <p:cNvSpPr txBox="1"/>
            <p:nvPr/>
          </p:nvSpPr>
          <p:spPr>
            <a:xfrm>
              <a:off x="0" y="1554028"/>
              <a:ext cx="4588385" cy="2767965"/>
            </a:xfrm>
            <a:prstGeom prst="rect">
              <a:avLst/>
            </a:prstGeom>
          </p:spPr>
          <p:txBody>
            <a:bodyPr lIns="0" tIns="0" rIns="0" bIns="0" rtlCol="0" anchor="t">
              <a:spAutoFit/>
            </a:bodyPr>
            <a:lstStyle/>
            <a:p>
              <a:pPr algn="r">
                <a:lnSpc>
                  <a:spcPts val="3300"/>
                </a:lnSpc>
              </a:pPr>
              <a:r>
                <a:rPr lang="en-US" sz="2200" spc="109">
                  <a:solidFill>
                    <a:srgbClr val="FFFFFF"/>
                  </a:solidFill>
                  <a:latin typeface="Arimo"/>
                </a:rPr>
                <a:t>Xác định công việc cần làm, các công việc có khác gì so với dự án trước khách hàng đưa cho.</a:t>
              </a:r>
            </a:p>
          </p:txBody>
        </p:sp>
      </p:grpSp>
      <p:grpSp>
        <p:nvGrpSpPr>
          <p:cNvPr id="11" name="Group 11"/>
          <p:cNvGrpSpPr/>
          <p:nvPr/>
        </p:nvGrpSpPr>
        <p:grpSpPr>
          <a:xfrm>
            <a:off x="13351658" y="5674909"/>
            <a:ext cx="3907642" cy="3178132"/>
            <a:chOff x="0" y="0"/>
            <a:chExt cx="5210189" cy="4237510"/>
          </a:xfrm>
        </p:grpSpPr>
        <p:sp>
          <p:nvSpPr>
            <p:cNvPr id="12" name="TextBox 12"/>
            <p:cNvSpPr txBox="1"/>
            <p:nvPr/>
          </p:nvSpPr>
          <p:spPr>
            <a:xfrm>
              <a:off x="0" y="-28575"/>
              <a:ext cx="5210189" cy="1376835"/>
            </a:xfrm>
            <a:prstGeom prst="rect">
              <a:avLst/>
            </a:prstGeom>
          </p:spPr>
          <p:txBody>
            <a:bodyPr lIns="0" tIns="0" rIns="0" bIns="0" rtlCol="0" anchor="t">
              <a:spAutoFit/>
            </a:bodyPr>
            <a:lstStyle/>
            <a:p>
              <a:pPr algn="r">
                <a:lnSpc>
                  <a:spcPts val="4125"/>
                </a:lnSpc>
              </a:pPr>
              <a:r>
                <a:rPr lang="en-US" sz="3198" spc="159">
                  <a:solidFill>
                    <a:srgbClr val="AE8441"/>
                  </a:solidFill>
                  <a:latin typeface="Clear Sans Bold"/>
                </a:rPr>
                <a:t>REVIEW TEST CASE/ CHECK LIST</a:t>
              </a:r>
            </a:p>
          </p:txBody>
        </p:sp>
        <p:sp>
          <p:nvSpPr>
            <p:cNvPr id="13" name="TextBox 13"/>
            <p:cNvSpPr txBox="1"/>
            <p:nvPr/>
          </p:nvSpPr>
          <p:spPr>
            <a:xfrm>
              <a:off x="0" y="1542570"/>
              <a:ext cx="5210189" cy="2694940"/>
            </a:xfrm>
            <a:prstGeom prst="rect">
              <a:avLst/>
            </a:prstGeom>
          </p:spPr>
          <p:txBody>
            <a:bodyPr lIns="0" tIns="0" rIns="0" bIns="0" rtlCol="0" anchor="t">
              <a:spAutoFit/>
            </a:bodyPr>
            <a:lstStyle/>
            <a:p>
              <a:pPr algn="r">
                <a:lnSpc>
                  <a:spcPts val="3299"/>
                </a:lnSpc>
              </a:pPr>
              <a:r>
                <a:rPr lang="en-US" sz="2199" spc="109">
                  <a:solidFill>
                    <a:srgbClr val="FFFFFF"/>
                  </a:solidFill>
                  <a:latin typeface="Arimo"/>
                </a:rPr>
                <a:t>Các thành viên trong đội kiểm thử hoặc test leader cũng cần review lại test case đã tạo để có thể bổ sung, hỗ trợ lẫn nhau.</a:t>
              </a:r>
            </a:p>
          </p:txBody>
        </p:sp>
      </p:gr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67134" y="7062897"/>
            <a:ext cx="3020561" cy="2843103"/>
          </a:xfrm>
          <a:prstGeom prst="rect">
            <a:avLst/>
          </a:prstGeom>
        </p:spPr>
      </p:pic>
      <p:sp>
        <p:nvSpPr>
          <p:cNvPr id="15" name="TextBox 15"/>
          <p:cNvSpPr txBox="1"/>
          <p:nvPr/>
        </p:nvSpPr>
        <p:spPr>
          <a:xfrm>
            <a:off x="2330362" y="2847975"/>
            <a:ext cx="6250295" cy="4581525"/>
          </a:xfrm>
          <a:prstGeom prst="rect">
            <a:avLst/>
          </a:prstGeom>
        </p:spPr>
        <p:txBody>
          <a:bodyPr lIns="0" tIns="0" rIns="0" bIns="0" rtlCol="0" anchor="t">
            <a:spAutoFit/>
          </a:bodyPr>
          <a:lstStyle/>
          <a:p>
            <a:pPr>
              <a:lnSpc>
                <a:spcPts val="7200"/>
              </a:lnSpc>
            </a:pPr>
            <a:r>
              <a:rPr lang="en-US" sz="6000" spc="359">
                <a:solidFill>
                  <a:srgbClr val="FFFFFF"/>
                </a:solidFill>
                <a:latin typeface="Clear Sans Bold Bold"/>
              </a:rPr>
              <a:t>TEST CASE DEVELOPMENT - THIẾT KẾ KỊCH BẢN KIỂM THỬ</a:t>
            </a:r>
          </a:p>
        </p:txBody>
      </p:sp>
      <p:sp>
        <p:nvSpPr>
          <p:cNvPr id="16" name="TextBox 16"/>
          <p:cNvSpPr txBox="1"/>
          <p:nvPr/>
        </p:nvSpPr>
        <p:spPr>
          <a:xfrm>
            <a:off x="13579887" y="2565086"/>
            <a:ext cx="3679413" cy="1953895"/>
          </a:xfrm>
          <a:prstGeom prst="rect">
            <a:avLst/>
          </a:prstGeom>
        </p:spPr>
        <p:txBody>
          <a:bodyPr lIns="0" tIns="0" rIns="0" bIns="0" rtlCol="0" anchor="t">
            <a:spAutoFit/>
          </a:bodyPr>
          <a:lstStyle/>
          <a:p>
            <a:pPr algn="r">
              <a:lnSpc>
                <a:spcPts val="3079"/>
              </a:lnSpc>
            </a:pPr>
            <a:r>
              <a:rPr lang="en-US" sz="2199">
                <a:solidFill>
                  <a:srgbClr val="FFFFFF"/>
                </a:solidFill>
                <a:latin typeface="Arimo"/>
              </a:rPr>
              <a:t>Test case cần bao phủ được tất cả các trường hợp kiểm thử có thể xảy ra cũng như đáp ứng đầy đủ các tiêu chí của sản phẩm.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3C61"/>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417780" y="3876675"/>
          <a:ext cx="15452439" cy="5381625"/>
        </p:xfrm>
        <a:graphic>
          <a:graphicData uri="http://schemas.openxmlformats.org/drawingml/2006/table">
            <a:tbl>
              <a:tblPr/>
              <a:tblGrid>
                <a:gridCol w="3091509">
                  <a:extLst>
                    <a:ext uri="{9D8B030D-6E8A-4147-A177-3AD203B41FA5}">
                      <a16:colId xmlns:a16="http://schemas.microsoft.com/office/drawing/2014/main" val="20000"/>
                    </a:ext>
                  </a:extLst>
                </a:gridCol>
                <a:gridCol w="3091509">
                  <a:extLst>
                    <a:ext uri="{9D8B030D-6E8A-4147-A177-3AD203B41FA5}">
                      <a16:colId xmlns:a16="http://schemas.microsoft.com/office/drawing/2014/main" val="20001"/>
                    </a:ext>
                  </a:extLst>
                </a:gridCol>
                <a:gridCol w="3545345">
                  <a:extLst>
                    <a:ext uri="{9D8B030D-6E8A-4147-A177-3AD203B41FA5}">
                      <a16:colId xmlns:a16="http://schemas.microsoft.com/office/drawing/2014/main" val="20002"/>
                    </a:ext>
                  </a:extLst>
                </a:gridCol>
                <a:gridCol w="3449801">
                  <a:extLst>
                    <a:ext uri="{9D8B030D-6E8A-4147-A177-3AD203B41FA5}">
                      <a16:colId xmlns:a16="http://schemas.microsoft.com/office/drawing/2014/main" val="20003"/>
                    </a:ext>
                  </a:extLst>
                </a:gridCol>
                <a:gridCol w="2274275">
                  <a:extLst>
                    <a:ext uri="{9D8B030D-6E8A-4147-A177-3AD203B41FA5}">
                      <a16:colId xmlns:a16="http://schemas.microsoft.com/office/drawing/2014/main" val="20004"/>
                    </a:ext>
                  </a:extLst>
                </a:gridCol>
              </a:tblGrid>
              <a:tr h="5381625">
                <a:tc>
                  <a:txBody>
                    <a:bodyPr/>
                    <a:lstStyle/>
                    <a:p>
                      <a:pPr algn="ctr">
                        <a:lnSpc>
                          <a:spcPts val="4759"/>
                        </a:lnSpc>
                      </a:pPr>
                      <a:r>
                        <a:rPr lang="en-US" sz="3399">
                          <a:solidFill>
                            <a:srgbClr val="FFFFFF"/>
                          </a:solidFill>
                          <a:latin typeface="Rokkitt Medium"/>
                        </a:rPr>
                        <a:t>Test environment set up</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FFFFFF"/>
                          </a:solidFill>
                          <a:latin typeface="Rokkitt Medium"/>
                        </a:rPr>
                        <a:t>* Test plan* Smoke test case* Test data</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FFFFFF"/>
                          </a:solidFill>
                          <a:latin typeface="Rokkitt Medium"/>
                        </a:rPr>
                        <a:t>* Thiết lập môi trường kiểm thử ( server/ client/ network,...)* Kiểm tra môi trường kiểm thử bằng các smoke test case</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FFFFFF"/>
                          </a:solidFill>
                          <a:latin typeface="Rokkitt Medium"/>
                        </a:rPr>
                        <a:t>* Môi trường kiểm thử* Kết quả của smoke test case</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FFFFFF"/>
                          </a:solidFill>
                          <a:latin typeface="Rokkitt Medium"/>
                        </a:rPr>
                        <a:t>Tester</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AutoShape 3"/>
          <p:cNvSpPr/>
          <p:nvPr/>
        </p:nvSpPr>
        <p:spPr>
          <a:xfrm>
            <a:off x="1417780" y="2095500"/>
            <a:ext cx="15452440" cy="1781175"/>
          </a:xfrm>
          <a:prstGeom prst="rect">
            <a:avLst/>
          </a:prstGeom>
          <a:solidFill>
            <a:srgbClr val="FFFFFF"/>
          </a:solidFill>
        </p:spPr>
      </p:sp>
      <p:graphicFrame>
        <p:nvGraphicFramePr>
          <p:cNvPr id="4" name="Table 4"/>
          <p:cNvGraphicFramePr>
            <a:graphicFrameLocks noGrp="1"/>
          </p:cNvGraphicFramePr>
          <p:nvPr/>
        </p:nvGraphicFramePr>
        <p:xfrm>
          <a:off x="1417780" y="2095500"/>
          <a:ext cx="15452440" cy="1781175"/>
        </p:xfrm>
        <a:graphic>
          <a:graphicData uri="http://schemas.openxmlformats.org/drawingml/2006/table">
            <a:tbl>
              <a:tblPr/>
              <a:tblGrid>
                <a:gridCol w="3090488">
                  <a:extLst>
                    <a:ext uri="{9D8B030D-6E8A-4147-A177-3AD203B41FA5}">
                      <a16:colId xmlns:a16="http://schemas.microsoft.com/office/drawing/2014/main" val="20000"/>
                    </a:ext>
                  </a:extLst>
                </a:gridCol>
                <a:gridCol w="3090488">
                  <a:extLst>
                    <a:ext uri="{9D8B030D-6E8A-4147-A177-3AD203B41FA5}">
                      <a16:colId xmlns:a16="http://schemas.microsoft.com/office/drawing/2014/main" val="20001"/>
                    </a:ext>
                  </a:extLst>
                </a:gridCol>
                <a:gridCol w="3544324">
                  <a:extLst>
                    <a:ext uri="{9D8B030D-6E8A-4147-A177-3AD203B41FA5}">
                      <a16:colId xmlns:a16="http://schemas.microsoft.com/office/drawing/2014/main" val="20002"/>
                    </a:ext>
                  </a:extLst>
                </a:gridCol>
                <a:gridCol w="3448780">
                  <a:extLst>
                    <a:ext uri="{9D8B030D-6E8A-4147-A177-3AD203B41FA5}">
                      <a16:colId xmlns:a16="http://schemas.microsoft.com/office/drawing/2014/main" val="20003"/>
                    </a:ext>
                  </a:extLst>
                </a:gridCol>
                <a:gridCol w="2278360">
                  <a:extLst>
                    <a:ext uri="{9D8B030D-6E8A-4147-A177-3AD203B41FA5}">
                      <a16:colId xmlns:a16="http://schemas.microsoft.com/office/drawing/2014/main" val="20004"/>
                    </a:ext>
                  </a:extLst>
                </a:gridCol>
              </a:tblGrid>
              <a:tr h="1781175">
                <a:tc>
                  <a:txBody>
                    <a:bodyPr/>
                    <a:lstStyle/>
                    <a:p>
                      <a:pPr algn="ctr">
                        <a:lnSpc>
                          <a:spcPts val="4759"/>
                        </a:lnSpc>
                      </a:pPr>
                      <a:r>
                        <a:rPr lang="en-US" sz="3399">
                          <a:solidFill>
                            <a:srgbClr val="AE8441"/>
                          </a:solidFill>
                          <a:latin typeface="Rokkitt Medium"/>
                        </a:rPr>
                        <a:t>Giai đoạn</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AE8441"/>
                          </a:solidFill>
                          <a:latin typeface="Rokkitt Medium"/>
                        </a:rPr>
                        <a:t>Đầu vào</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AE8441"/>
                          </a:solidFill>
                          <a:latin typeface="Rokkitt Medium"/>
                        </a:rPr>
                        <a:t>Hoạt động</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AE8441"/>
                          </a:solidFill>
                          <a:latin typeface="Rokkitt Medium"/>
                        </a:rPr>
                        <a:t>Đầu ra</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AE8441"/>
                          </a:solidFill>
                          <a:latin typeface="Rokkitt Medium"/>
                        </a:rPr>
                        <a:t>Người thực hiện</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TextBox 5"/>
          <p:cNvSpPr txBox="1"/>
          <p:nvPr/>
        </p:nvSpPr>
        <p:spPr>
          <a:xfrm>
            <a:off x="2022122" y="304800"/>
            <a:ext cx="14243755" cy="1447800"/>
          </a:xfrm>
          <a:prstGeom prst="rect">
            <a:avLst/>
          </a:prstGeom>
        </p:spPr>
        <p:txBody>
          <a:bodyPr lIns="0" tIns="0" rIns="0" bIns="0" rtlCol="0" anchor="t">
            <a:spAutoFit/>
          </a:bodyPr>
          <a:lstStyle/>
          <a:p>
            <a:pPr algn="ctr">
              <a:lnSpc>
                <a:spcPts val="5759"/>
              </a:lnSpc>
            </a:pPr>
            <a:r>
              <a:rPr lang="en-US" sz="4800" spc="96">
                <a:solidFill>
                  <a:srgbClr val="AE8441"/>
                </a:solidFill>
                <a:latin typeface="Rokkitt Medium"/>
              </a:rPr>
              <a:t> TEST ENVIRONMENT SET UP - THIẾT LẬP MÔI TRƯỜNG KIỂM THỬ</a:t>
            </a:r>
          </a:p>
        </p:txBody>
      </p:sp>
      <p:sp>
        <p:nvSpPr>
          <p:cNvPr id="6" name="AutoShape 6"/>
          <p:cNvSpPr/>
          <p:nvPr/>
        </p:nvSpPr>
        <p:spPr>
          <a:xfrm>
            <a:off x="1029937" y="9753600"/>
            <a:ext cx="5009985" cy="152400"/>
          </a:xfrm>
          <a:prstGeom prst="rect">
            <a:avLst/>
          </a:prstGeom>
          <a:solidFill>
            <a:srgbClr val="AE8441"/>
          </a:solidFill>
        </p:spPr>
      </p:sp>
      <p:sp>
        <p:nvSpPr>
          <p:cNvPr id="7" name="AutoShape 7"/>
          <p:cNvSpPr/>
          <p:nvPr/>
        </p:nvSpPr>
        <p:spPr>
          <a:xfrm>
            <a:off x="6639626" y="9753600"/>
            <a:ext cx="5009985" cy="152400"/>
          </a:xfrm>
          <a:prstGeom prst="rect">
            <a:avLst/>
          </a:prstGeom>
          <a:solidFill>
            <a:srgbClr val="AE8441"/>
          </a:solidFill>
        </p:spPr>
      </p:sp>
      <p:sp>
        <p:nvSpPr>
          <p:cNvPr id="8" name="AutoShape 8"/>
          <p:cNvSpPr/>
          <p:nvPr/>
        </p:nvSpPr>
        <p:spPr>
          <a:xfrm>
            <a:off x="12249315" y="9753600"/>
            <a:ext cx="5009985" cy="152400"/>
          </a:xfrm>
          <a:prstGeom prst="rect">
            <a:avLst/>
          </a:prstGeom>
          <a:solidFill>
            <a:srgbClr val="AE8441"/>
          </a:solid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62472" y="2819400"/>
          <a:ext cx="16563056" cy="6762750"/>
        </p:xfrm>
        <a:graphic>
          <a:graphicData uri="http://schemas.openxmlformats.org/drawingml/2006/table">
            <a:tbl>
              <a:tblPr/>
              <a:tblGrid>
                <a:gridCol w="2559245">
                  <a:extLst>
                    <a:ext uri="{9D8B030D-6E8A-4147-A177-3AD203B41FA5}">
                      <a16:colId xmlns:a16="http://schemas.microsoft.com/office/drawing/2014/main" val="20000"/>
                    </a:ext>
                  </a:extLst>
                </a:gridCol>
                <a:gridCol w="3810769">
                  <a:extLst>
                    <a:ext uri="{9D8B030D-6E8A-4147-A177-3AD203B41FA5}">
                      <a16:colId xmlns:a16="http://schemas.microsoft.com/office/drawing/2014/main" val="20001"/>
                    </a:ext>
                  </a:extLst>
                </a:gridCol>
                <a:gridCol w="6079410">
                  <a:extLst>
                    <a:ext uri="{9D8B030D-6E8A-4147-A177-3AD203B41FA5}">
                      <a16:colId xmlns:a16="http://schemas.microsoft.com/office/drawing/2014/main" val="20002"/>
                    </a:ext>
                  </a:extLst>
                </a:gridCol>
                <a:gridCol w="1813450">
                  <a:extLst>
                    <a:ext uri="{9D8B030D-6E8A-4147-A177-3AD203B41FA5}">
                      <a16:colId xmlns:a16="http://schemas.microsoft.com/office/drawing/2014/main" val="20003"/>
                    </a:ext>
                  </a:extLst>
                </a:gridCol>
                <a:gridCol w="2300182">
                  <a:extLst>
                    <a:ext uri="{9D8B030D-6E8A-4147-A177-3AD203B41FA5}">
                      <a16:colId xmlns:a16="http://schemas.microsoft.com/office/drawing/2014/main" val="20004"/>
                    </a:ext>
                  </a:extLst>
                </a:gridCol>
              </a:tblGrid>
              <a:tr h="5795281">
                <a:tc>
                  <a:txBody>
                    <a:bodyPr/>
                    <a:lstStyle/>
                    <a:p>
                      <a:pPr algn="ctr">
                        <a:lnSpc>
                          <a:spcPts val="4200"/>
                        </a:lnSpc>
                      </a:pPr>
                      <a:r>
                        <a:rPr lang="en-US" sz="3000">
                          <a:solidFill>
                            <a:srgbClr val="000000"/>
                          </a:solidFill>
                          <a:latin typeface="Rokkitt Medium"/>
                        </a:rPr>
                        <a:t>Test execution</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200"/>
                        </a:lnSpc>
                      </a:pPr>
                      <a:r>
                        <a:rPr lang="en-US" sz="3000">
                          <a:solidFill>
                            <a:srgbClr val="000000"/>
                          </a:solidFill>
                          <a:latin typeface="Rokkitt Medium"/>
                        </a:rPr>
                        <a:t>Test plan* Test design, test case, check list* Test data* Test automation script</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200"/>
                        </a:lnSpc>
                      </a:pPr>
                      <a:r>
                        <a:rPr lang="en-US" sz="3000">
                          <a:solidFill>
                            <a:srgbClr val="000000"/>
                          </a:solidFill>
                          <a:latin typeface="Rokkitt Medium"/>
                        </a:rPr>
                        <a:t>* Thực hiện kiểm thử phần mềm* So sánh với kết quả mong đợi và báo cáo các bug xảy ra lên tool quản lý lỗi* Thực hiện re-test để verify các bug đã được fix và regression test khi có sự thay đổi liên quan* Đo và phân tích tiến độ* Điều chỉnh, sửa chữa tài liệu tiến độ dự án theo tình hình thực tế* Report thường xuyên cho Project Manager và khách hàng về tình hình thực hiện dự án</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200"/>
                        </a:lnSpc>
                      </a:pPr>
                      <a:r>
                        <a:rPr lang="en-US" sz="3000">
                          <a:solidFill>
                            <a:srgbClr val="000000"/>
                          </a:solidFill>
                          <a:latin typeface="Rokkitt Medium"/>
                        </a:rPr>
                        <a:t>* Test results* Defect reports</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200"/>
                        </a:lnSpc>
                      </a:pPr>
                      <a:r>
                        <a:rPr lang="en-US" sz="3000">
                          <a:solidFill>
                            <a:srgbClr val="000000"/>
                          </a:solidFill>
                          <a:latin typeface="Rokkitt Medium"/>
                        </a:rPr>
                        <a:t>Tester</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AutoShape 3"/>
          <p:cNvSpPr/>
          <p:nvPr/>
        </p:nvSpPr>
        <p:spPr>
          <a:xfrm>
            <a:off x="862472" y="1028700"/>
            <a:ext cx="15452440" cy="1781175"/>
          </a:xfrm>
          <a:prstGeom prst="rect">
            <a:avLst/>
          </a:prstGeom>
          <a:solidFill>
            <a:srgbClr val="FFFFFF"/>
          </a:solidFill>
        </p:spPr>
      </p:sp>
      <p:sp>
        <p:nvSpPr>
          <p:cNvPr id="4" name="AutoShape 4"/>
          <p:cNvSpPr/>
          <p:nvPr/>
        </p:nvSpPr>
        <p:spPr>
          <a:xfrm>
            <a:off x="862472" y="1038225"/>
            <a:ext cx="16563056" cy="1771650"/>
          </a:xfrm>
          <a:prstGeom prst="rect">
            <a:avLst/>
          </a:prstGeom>
          <a:solidFill>
            <a:srgbClr val="113C61"/>
          </a:solidFill>
        </p:spPr>
      </p:sp>
      <p:graphicFrame>
        <p:nvGraphicFramePr>
          <p:cNvPr id="5" name="Table 5"/>
          <p:cNvGraphicFramePr>
            <a:graphicFrameLocks noGrp="1"/>
          </p:cNvGraphicFramePr>
          <p:nvPr/>
        </p:nvGraphicFramePr>
        <p:xfrm>
          <a:off x="862472" y="1038225"/>
          <a:ext cx="16563057" cy="1781175"/>
        </p:xfrm>
        <a:graphic>
          <a:graphicData uri="http://schemas.openxmlformats.org/drawingml/2006/table">
            <a:tbl>
              <a:tblPr/>
              <a:tblGrid>
                <a:gridCol w="2564462">
                  <a:extLst>
                    <a:ext uri="{9D8B030D-6E8A-4147-A177-3AD203B41FA5}">
                      <a16:colId xmlns:a16="http://schemas.microsoft.com/office/drawing/2014/main" val="20000"/>
                    </a:ext>
                  </a:extLst>
                </a:gridCol>
                <a:gridCol w="3806283">
                  <a:extLst>
                    <a:ext uri="{9D8B030D-6E8A-4147-A177-3AD203B41FA5}">
                      <a16:colId xmlns:a16="http://schemas.microsoft.com/office/drawing/2014/main" val="20001"/>
                    </a:ext>
                  </a:extLst>
                </a:gridCol>
                <a:gridCol w="6088947">
                  <a:extLst>
                    <a:ext uri="{9D8B030D-6E8A-4147-A177-3AD203B41FA5}">
                      <a16:colId xmlns:a16="http://schemas.microsoft.com/office/drawing/2014/main" val="20002"/>
                    </a:ext>
                  </a:extLst>
                </a:gridCol>
                <a:gridCol w="1810192">
                  <a:extLst>
                    <a:ext uri="{9D8B030D-6E8A-4147-A177-3AD203B41FA5}">
                      <a16:colId xmlns:a16="http://schemas.microsoft.com/office/drawing/2014/main" val="20003"/>
                    </a:ext>
                  </a:extLst>
                </a:gridCol>
                <a:gridCol w="2293173">
                  <a:extLst>
                    <a:ext uri="{9D8B030D-6E8A-4147-A177-3AD203B41FA5}">
                      <a16:colId xmlns:a16="http://schemas.microsoft.com/office/drawing/2014/main" val="20004"/>
                    </a:ext>
                  </a:extLst>
                </a:gridCol>
              </a:tblGrid>
              <a:tr h="1781175">
                <a:tc>
                  <a:txBody>
                    <a:bodyPr/>
                    <a:lstStyle/>
                    <a:p>
                      <a:pPr algn="ctr">
                        <a:lnSpc>
                          <a:spcPts val="4759"/>
                        </a:lnSpc>
                      </a:pPr>
                      <a:r>
                        <a:rPr lang="en-US" sz="3399">
                          <a:solidFill>
                            <a:srgbClr val="AE8441"/>
                          </a:solidFill>
                          <a:latin typeface="Rokkitt Medium"/>
                        </a:rPr>
                        <a:t>Giai đoạn</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AE8441"/>
                          </a:solidFill>
                          <a:latin typeface="Rokkitt Medium"/>
                        </a:rPr>
                        <a:t>Đầu vào</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AE8441"/>
                          </a:solidFill>
                          <a:latin typeface="Rokkitt Medium"/>
                        </a:rPr>
                        <a:t>Hoạt động</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AE8441"/>
                          </a:solidFill>
                          <a:latin typeface="Rokkitt Medium"/>
                        </a:rPr>
                        <a:t>Đầu ra</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4759"/>
                        </a:lnSpc>
                      </a:pPr>
                      <a:r>
                        <a:rPr lang="en-US" sz="3399">
                          <a:solidFill>
                            <a:srgbClr val="AE8441"/>
                          </a:solidFill>
                          <a:latin typeface="Rokkitt Medium"/>
                        </a:rPr>
                        <a:t>Người thực hiện</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45935" y="8252101"/>
            <a:ext cx="3032565" cy="2392087"/>
          </a:xfrm>
          <a:prstGeom prst="rect">
            <a:avLst/>
          </a:prstGeom>
        </p:spPr>
      </p:pic>
      <p:sp>
        <p:nvSpPr>
          <p:cNvPr id="7" name="TextBox 7"/>
          <p:cNvSpPr txBox="1"/>
          <p:nvPr/>
        </p:nvSpPr>
        <p:spPr>
          <a:xfrm>
            <a:off x="2022122" y="352425"/>
            <a:ext cx="14243755" cy="781050"/>
          </a:xfrm>
          <a:prstGeom prst="rect">
            <a:avLst/>
          </a:prstGeom>
        </p:spPr>
        <p:txBody>
          <a:bodyPr lIns="0" tIns="0" rIns="0" bIns="0" rtlCol="0" anchor="t">
            <a:spAutoFit/>
          </a:bodyPr>
          <a:lstStyle/>
          <a:p>
            <a:pPr algn="ctr">
              <a:lnSpc>
                <a:spcPts val="6119"/>
              </a:lnSpc>
            </a:pPr>
            <a:r>
              <a:rPr lang="en-US" sz="5099" spc="101">
                <a:solidFill>
                  <a:srgbClr val="113C61"/>
                </a:solidFill>
                <a:latin typeface="Rokkitt Medium"/>
              </a:rPr>
              <a:t>TEST EXECUTION - THỰC HIỆN KIỂM THỬ</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3C61"/>
        </a:solidFill>
        <a:effectLst/>
      </p:bgPr>
    </p:bg>
    <p:spTree>
      <p:nvGrpSpPr>
        <p:cNvPr id="1" name=""/>
        <p:cNvGrpSpPr/>
        <p:nvPr/>
      </p:nvGrpSpPr>
      <p:grpSpPr>
        <a:xfrm>
          <a:off x="0" y="0"/>
          <a:ext cx="0" cy="0"/>
          <a:chOff x="0" y="0"/>
          <a:chExt cx="0" cy="0"/>
        </a:xfrm>
      </p:grpSpPr>
      <p:sp>
        <p:nvSpPr>
          <p:cNvPr id="2" name="AutoShape 2"/>
          <p:cNvSpPr/>
          <p:nvPr/>
        </p:nvSpPr>
        <p:spPr>
          <a:xfrm>
            <a:off x="12178092" y="-438858"/>
            <a:ext cx="7110968" cy="10828860"/>
          </a:xfrm>
          <a:prstGeom prst="rect">
            <a:avLst/>
          </a:prstGeom>
          <a:solidFill>
            <a:srgbClr val="FFFFFF"/>
          </a:solidFill>
        </p:spPr>
      </p:sp>
      <p:grpSp>
        <p:nvGrpSpPr>
          <p:cNvPr id="3" name="Group 3"/>
          <p:cNvGrpSpPr/>
          <p:nvPr/>
        </p:nvGrpSpPr>
        <p:grpSpPr>
          <a:xfrm>
            <a:off x="11046447" y="1028700"/>
            <a:ext cx="7612134" cy="761213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grpSp>
        <p:nvGrpSpPr>
          <p:cNvPr id="5" name="Group 5"/>
          <p:cNvGrpSpPr/>
          <p:nvPr/>
        </p:nvGrpSpPr>
        <p:grpSpPr>
          <a:xfrm>
            <a:off x="1476375" y="1333777"/>
            <a:ext cx="8115300" cy="7619447"/>
            <a:chOff x="0" y="0"/>
            <a:chExt cx="10820400" cy="10159262"/>
          </a:xfrm>
        </p:grpSpPr>
        <p:sp>
          <p:nvSpPr>
            <p:cNvPr id="6" name="TextBox 6"/>
            <p:cNvSpPr txBox="1"/>
            <p:nvPr/>
          </p:nvSpPr>
          <p:spPr>
            <a:xfrm>
              <a:off x="0" y="-152400"/>
              <a:ext cx="10820400" cy="788373"/>
            </a:xfrm>
            <a:prstGeom prst="rect">
              <a:avLst/>
            </a:prstGeom>
          </p:spPr>
          <p:txBody>
            <a:bodyPr lIns="0" tIns="0" rIns="0" bIns="0" rtlCol="0" anchor="t">
              <a:spAutoFit/>
            </a:bodyPr>
            <a:lstStyle/>
            <a:p>
              <a:pPr algn="l">
                <a:lnSpc>
                  <a:spcPts val="5203"/>
                </a:lnSpc>
              </a:pPr>
              <a:r>
                <a:rPr lang="en-US" sz="3153" spc="252">
                  <a:solidFill>
                    <a:srgbClr val="AE8441"/>
                  </a:solidFill>
                  <a:latin typeface="Roboto Bold"/>
                </a:rPr>
                <a:t>ĐẦU VÀO</a:t>
              </a:r>
            </a:p>
          </p:txBody>
        </p:sp>
        <p:sp>
          <p:nvSpPr>
            <p:cNvPr id="7" name="TextBox 7"/>
            <p:cNvSpPr txBox="1"/>
            <p:nvPr/>
          </p:nvSpPr>
          <p:spPr>
            <a:xfrm>
              <a:off x="0" y="776489"/>
              <a:ext cx="10820400" cy="3801712"/>
            </a:xfrm>
            <a:prstGeom prst="rect">
              <a:avLst/>
            </a:prstGeom>
          </p:spPr>
          <p:txBody>
            <a:bodyPr lIns="0" tIns="0" rIns="0" bIns="0" rtlCol="0" anchor="t">
              <a:spAutoFit/>
            </a:bodyPr>
            <a:lstStyle/>
            <a:p>
              <a:pPr>
                <a:lnSpc>
                  <a:spcPts val="4583"/>
                </a:lnSpc>
              </a:pPr>
              <a:r>
                <a:rPr lang="en-US" sz="2864" spc="143">
                  <a:solidFill>
                    <a:srgbClr val="FFFFFF"/>
                  </a:solidFill>
                  <a:latin typeface="Roboto"/>
                </a:rPr>
                <a:t>* Tài liệu đặc tả yêu cầu</a:t>
              </a:r>
            </a:p>
            <a:p>
              <a:pPr>
                <a:lnSpc>
                  <a:spcPts val="4583"/>
                </a:lnSpc>
              </a:pPr>
              <a:r>
                <a:rPr lang="en-US" sz="2864" spc="143">
                  <a:solidFill>
                    <a:srgbClr val="FFFFFF"/>
                  </a:solidFill>
                  <a:latin typeface="Roboto"/>
                </a:rPr>
                <a:t>* Test plan</a:t>
              </a:r>
            </a:p>
            <a:p>
              <a:pPr>
                <a:lnSpc>
                  <a:spcPts val="4583"/>
                </a:lnSpc>
              </a:pPr>
              <a:r>
                <a:rPr lang="en-US" sz="2864" spc="143">
                  <a:solidFill>
                    <a:srgbClr val="FFFFFF"/>
                  </a:solidFill>
                  <a:latin typeface="Roboto"/>
                </a:rPr>
                <a:t>* Test results</a:t>
              </a:r>
            </a:p>
            <a:p>
              <a:pPr>
                <a:lnSpc>
                  <a:spcPts val="4583"/>
                </a:lnSpc>
              </a:pPr>
              <a:r>
                <a:rPr lang="en-US" sz="2864" spc="143">
                  <a:solidFill>
                    <a:srgbClr val="FFFFFF"/>
                  </a:solidFill>
                  <a:latin typeface="Roboto"/>
                </a:rPr>
                <a:t>* Defect reports</a:t>
              </a:r>
            </a:p>
            <a:p>
              <a:pPr marL="0" lvl="0" indent="0" algn="l">
                <a:lnSpc>
                  <a:spcPts val="4583"/>
                </a:lnSpc>
              </a:pPr>
              <a:r>
                <a:rPr lang="en-US" sz="2864" spc="143">
                  <a:solidFill>
                    <a:srgbClr val="FFFFFF"/>
                  </a:solidFill>
                  <a:latin typeface="Roboto"/>
                </a:rPr>
                <a:t>* Tài liệu Q&amp;A</a:t>
              </a:r>
            </a:p>
          </p:txBody>
        </p:sp>
        <p:sp>
          <p:nvSpPr>
            <p:cNvPr id="8" name="TextBox 8"/>
            <p:cNvSpPr txBox="1"/>
            <p:nvPr/>
          </p:nvSpPr>
          <p:spPr>
            <a:xfrm>
              <a:off x="0" y="5427089"/>
              <a:ext cx="10820400" cy="788373"/>
            </a:xfrm>
            <a:prstGeom prst="rect">
              <a:avLst/>
            </a:prstGeom>
          </p:spPr>
          <p:txBody>
            <a:bodyPr lIns="0" tIns="0" rIns="0" bIns="0" rtlCol="0" anchor="t">
              <a:spAutoFit/>
            </a:bodyPr>
            <a:lstStyle/>
            <a:p>
              <a:pPr algn="l">
                <a:lnSpc>
                  <a:spcPts val="5203"/>
                </a:lnSpc>
              </a:pPr>
              <a:r>
                <a:rPr lang="en-US" sz="3153" spc="252">
                  <a:solidFill>
                    <a:srgbClr val="AE8441"/>
                  </a:solidFill>
                  <a:latin typeface="Roboto Bold"/>
                </a:rPr>
                <a:t>HOẠT ĐỘNG</a:t>
              </a:r>
            </a:p>
          </p:txBody>
        </p:sp>
        <p:sp>
          <p:nvSpPr>
            <p:cNvPr id="9" name="TextBox 9"/>
            <p:cNvSpPr txBox="1"/>
            <p:nvPr/>
          </p:nvSpPr>
          <p:spPr>
            <a:xfrm>
              <a:off x="0" y="6355978"/>
              <a:ext cx="10820400" cy="3803284"/>
            </a:xfrm>
            <a:prstGeom prst="rect">
              <a:avLst/>
            </a:prstGeom>
          </p:spPr>
          <p:txBody>
            <a:bodyPr lIns="0" tIns="0" rIns="0" bIns="0" rtlCol="0" anchor="t">
              <a:spAutoFit/>
            </a:bodyPr>
            <a:lstStyle/>
            <a:p>
              <a:pPr>
                <a:lnSpc>
                  <a:spcPts val="4583"/>
                </a:lnSpc>
              </a:pPr>
              <a:r>
                <a:rPr lang="en-US" sz="2864" spc="143">
                  <a:solidFill>
                    <a:srgbClr val="FFFFFF"/>
                  </a:solidFill>
                  <a:latin typeface="Roboto"/>
                </a:rPr>
                <a:t>*Tổng kết, báo cáo kết quả về việc thực thi test case</a:t>
              </a:r>
            </a:p>
            <a:p>
              <a:pPr>
                <a:lnSpc>
                  <a:spcPts val="4583"/>
                </a:lnSpc>
              </a:pPr>
              <a:r>
                <a:rPr lang="en-US" sz="2864" spc="143">
                  <a:solidFill>
                    <a:srgbClr val="FFFFFF"/>
                  </a:solidFill>
                  <a:latin typeface="Roboto"/>
                </a:rPr>
                <a:t>* Đánh giá các tiêu chí hoàn thành như phạm vi kiểm tra, chất lượng, chi phí, thời gian</a:t>
              </a:r>
            </a:p>
            <a:p>
              <a:pPr marL="0" lvl="0" indent="0" algn="l">
                <a:lnSpc>
                  <a:spcPts val="4583"/>
                </a:lnSpc>
              </a:pPr>
              <a:r>
                <a:rPr lang="en-US" sz="2864" spc="143">
                  <a:solidFill>
                    <a:srgbClr val="FFFFFF"/>
                  </a:solidFill>
                  <a:latin typeface="Roboto"/>
                </a:rPr>
                <a:t>* Thảo luận và rút ra bài học</a:t>
              </a:r>
            </a:p>
          </p:txBody>
        </p:sp>
      </p:grpSp>
      <p:grpSp>
        <p:nvGrpSpPr>
          <p:cNvPr id="10" name="Group 10"/>
          <p:cNvGrpSpPr/>
          <p:nvPr/>
        </p:nvGrpSpPr>
        <p:grpSpPr>
          <a:xfrm>
            <a:off x="6737214" y="2979202"/>
            <a:ext cx="8115300" cy="1691755"/>
            <a:chOff x="0" y="0"/>
            <a:chExt cx="10820400" cy="2255673"/>
          </a:xfrm>
        </p:grpSpPr>
        <p:sp>
          <p:nvSpPr>
            <p:cNvPr id="11" name="TextBox 11"/>
            <p:cNvSpPr txBox="1"/>
            <p:nvPr/>
          </p:nvSpPr>
          <p:spPr>
            <a:xfrm>
              <a:off x="0" y="-152400"/>
              <a:ext cx="10820400" cy="788373"/>
            </a:xfrm>
            <a:prstGeom prst="rect">
              <a:avLst/>
            </a:prstGeom>
          </p:spPr>
          <p:txBody>
            <a:bodyPr lIns="0" tIns="0" rIns="0" bIns="0" rtlCol="0" anchor="t">
              <a:spAutoFit/>
            </a:bodyPr>
            <a:lstStyle/>
            <a:p>
              <a:pPr algn="l">
                <a:lnSpc>
                  <a:spcPts val="5203"/>
                </a:lnSpc>
              </a:pPr>
              <a:r>
                <a:rPr lang="en-US" sz="3153" spc="252">
                  <a:solidFill>
                    <a:srgbClr val="AE8441"/>
                  </a:solidFill>
                  <a:latin typeface="Roboto Bold"/>
                </a:rPr>
                <a:t>ĐẦU RA</a:t>
              </a:r>
            </a:p>
          </p:txBody>
        </p:sp>
        <p:sp>
          <p:nvSpPr>
            <p:cNvPr id="12" name="TextBox 12"/>
            <p:cNvSpPr txBox="1"/>
            <p:nvPr/>
          </p:nvSpPr>
          <p:spPr>
            <a:xfrm>
              <a:off x="0" y="776489"/>
              <a:ext cx="10820400" cy="1479184"/>
            </a:xfrm>
            <a:prstGeom prst="rect">
              <a:avLst/>
            </a:prstGeom>
          </p:spPr>
          <p:txBody>
            <a:bodyPr lIns="0" tIns="0" rIns="0" bIns="0" rtlCol="0" anchor="t">
              <a:spAutoFit/>
            </a:bodyPr>
            <a:lstStyle/>
            <a:p>
              <a:pPr>
                <a:lnSpc>
                  <a:spcPts val="4583"/>
                </a:lnSpc>
              </a:pPr>
              <a:r>
                <a:rPr lang="en-US" sz="2864" spc="143">
                  <a:solidFill>
                    <a:srgbClr val="FFFFFF"/>
                  </a:solidFill>
                  <a:latin typeface="Roboto"/>
                </a:rPr>
                <a:t>* Test report</a:t>
              </a:r>
            </a:p>
            <a:p>
              <a:pPr marL="0" lvl="0" indent="0" algn="l">
                <a:lnSpc>
                  <a:spcPts val="4583"/>
                </a:lnSpc>
              </a:pPr>
              <a:r>
                <a:rPr lang="en-US" sz="2864" spc="143">
                  <a:solidFill>
                    <a:srgbClr val="FFFFFF"/>
                  </a:solidFill>
                  <a:latin typeface="Roboto"/>
                </a:rPr>
                <a:t>* Test results( final)</a:t>
              </a:r>
            </a:p>
          </p:txBody>
        </p:sp>
      </p:grpSp>
      <p:sp>
        <p:nvSpPr>
          <p:cNvPr id="13" name="TextBox 13"/>
          <p:cNvSpPr txBox="1"/>
          <p:nvPr/>
        </p:nvSpPr>
        <p:spPr>
          <a:xfrm>
            <a:off x="12529301" y="2633662"/>
            <a:ext cx="6408551" cy="6010275"/>
          </a:xfrm>
          <a:prstGeom prst="rect">
            <a:avLst/>
          </a:prstGeom>
        </p:spPr>
        <p:txBody>
          <a:bodyPr lIns="0" tIns="0" rIns="0" bIns="0" rtlCol="0" anchor="t">
            <a:spAutoFit/>
          </a:bodyPr>
          <a:lstStyle/>
          <a:p>
            <a:pPr>
              <a:lnSpc>
                <a:spcPts val="7920"/>
              </a:lnSpc>
            </a:pPr>
            <a:r>
              <a:rPr lang="en-US" sz="6600" spc="132">
                <a:solidFill>
                  <a:srgbClr val="FFFFFF"/>
                </a:solidFill>
                <a:latin typeface="Rokkitt Medium"/>
              </a:rPr>
              <a:t>TEST CYCLE CLOSURE - ĐÓNG CHU TRÌNH KIỂM THỬ</a:t>
            </a:r>
          </a:p>
          <a:p>
            <a:pPr algn="l">
              <a:lnSpc>
                <a:spcPts val="7920"/>
              </a:lnSpc>
            </a:pPr>
            <a:endParaRPr lang="en-US" sz="6600" spc="132">
              <a:solidFill>
                <a:srgbClr val="FFFFFF"/>
              </a:solidFill>
              <a:latin typeface="Rokkitt Medium"/>
            </a:endParaRPr>
          </a:p>
        </p:txBody>
      </p:sp>
      <p:sp>
        <p:nvSpPr>
          <p:cNvPr id="14" name="AutoShape 14"/>
          <p:cNvSpPr/>
          <p:nvPr/>
        </p:nvSpPr>
        <p:spPr>
          <a:xfrm>
            <a:off x="12025692" y="2019300"/>
            <a:ext cx="152400" cy="6248400"/>
          </a:xfrm>
          <a:prstGeom prst="rect">
            <a:avLst/>
          </a:prstGeom>
          <a:solidFill>
            <a:srgbClr val="AE8441"/>
          </a:solid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3C61"/>
        </a:solidFill>
        <a:effectLst/>
      </p:bgPr>
    </p:bg>
    <p:spTree>
      <p:nvGrpSpPr>
        <p:cNvPr id="1" name=""/>
        <p:cNvGrpSpPr/>
        <p:nvPr/>
      </p:nvGrpSpPr>
      <p:grpSpPr>
        <a:xfrm>
          <a:off x="0" y="0"/>
          <a:ext cx="0" cy="0"/>
          <a:chOff x="0" y="0"/>
          <a:chExt cx="0" cy="0"/>
        </a:xfrm>
      </p:grpSpPr>
      <p:grpSp>
        <p:nvGrpSpPr>
          <p:cNvPr id="2" name="Group 2"/>
          <p:cNvGrpSpPr/>
          <p:nvPr/>
        </p:nvGrpSpPr>
        <p:grpSpPr>
          <a:xfrm>
            <a:off x="10658475" y="591947"/>
            <a:ext cx="8829675" cy="8829675"/>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sp>
        <p:nvSpPr>
          <p:cNvPr id="4" name="AutoShape 4"/>
          <p:cNvSpPr/>
          <p:nvPr/>
        </p:nvSpPr>
        <p:spPr>
          <a:xfrm>
            <a:off x="13544550" y="-325764"/>
            <a:ext cx="5040624" cy="10938527"/>
          </a:xfrm>
          <a:prstGeom prst="rect">
            <a:avLst/>
          </a:prstGeom>
          <a:solidFill>
            <a:srgbClr val="FFFFFF"/>
          </a:solidFill>
        </p:spPr>
      </p:sp>
      <p:grpSp>
        <p:nvGrpSpPr>
          <p:cNvPr id="5" name="Group 5"/>
          <p:cNvGrpSpPr/>
          <p:nvPr/>
        </p:nvGrpSpPr>
        <p:grpSpPr>
          <a:xfrm>
            <a:off x="10020300" y="1220597"/>
            <a:ext cx="7572375" cy="7572375"/>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8441"/>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82283" y="3086100"/>
            <a:ext cx="5324534" cy="4114800"/>
          </a:xfrm>
          <a:prstGeom prst="rect">
            <a:avLst/>
          </a:prstGeom>
        </p:spPr>
      </p:pic>
      <p:sp>
        <p:nvSpPr>
          <p:cNvPr id="8" name="TextBox 8"/>
          <p:cNvSpPr txBox="1"/>
          <p:nvPr/>
        </p:nvSpPr>
        <p:spPr>
          <a:xfrm>
            <a:off x="185738" y="2645728"/>
            <a:ext cx="9834562" cy="4824094"/>
          </a:xfrm>
          <a:prstGeom prst="rect">
            <a:avLst/>
          </a:prstGeom>
        </p:spPr>
        <p:txBody>
          <a:bodyPr lIns="0" tIns="0" rIns="0" bIns="0" rtlCol="0" anchor="t">
            <a:spAutoFit/>
          </a:bodyPr>
          <a:lstStyle/>
          <a:p>
            <a:pPr algn="ctr">
              <a:lnSpc>
                <a:spcPts val="12880"/>
              </a:lnSpc>
            </a:pPr>
            <a:r>
              <a:rPr lang="en-US" sz="9200">
                <a:solidFill>
                  <a:srgbClr val="FFFFFF"/>
                </a:solidFill>
                <a:latin typeface="Noto Sans Bold"/>
              </a:rPr>
              <a:t>3. KIỂM THỬ WEBSITE SHOP BÁNH KEM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7585452" cy="9583675"/>
          </a:xfrm>
          <a:prstGeom prst="rect">
            <a:avLst/>
          </a:prstGeom>
          <a:solidFill>
            <a:srgbClr val="FFFFFF"/>
          </a:solidFill>
        </p:spPr>
      </p:sp>
      <p:grpSp>
        <p:nvGrpSpPr>
          <p:cNvPr id="3" name="Group 3"/>
          <p:cNvGrpSpPr/>
          <p:nvPr/>
        </p:nvGrpSpPr>
        <p:grpSpPr>
          <a:xfrm>
            <a:off x="2933570" y="2260006"/>
            <a:ext cx="14023385" cy="6788092"/>
            <a:chOff x="0" y="0"/>
            <a:chExt cx="18697847" cy="9050789"/>
          </a:xfrm>
        </p:grpSpPr>
        <p:sp>
          <p:nvSpPr>
            <p:cNvPr id="4" name="TextBox 4"/>
            <p:cNvSpPr txBox="1"/>
            <p:nvPr/>
          </p:nvSpPr>
          <p:spPr>
            <a:xfrm>
              <a:off x="0" y="-9525"/>
              <a:ext cx="18697847" cy="1533525"/>
            </a:xfrm>
            <a:prstGeom prst="rect">
              <a:avLst/>
            </a:prstGeom>
          </p:spPr>
          <p:txBody>
            <a:bodyPr lIns="0" tIns="0" rIns="0" bIns="0" rtlCol="0" anchor="t">
              <a:spAutoFit/>
            </a:bodyPr>
            <a:lstStyle/>
            <a:p>
              <a:pPr algn="l">
                <a:lnSpc>
                  <a:spcPts val="9000"/>
                </a:lnSpc>
              </a:pPr>
              <a:r>
                <a:rPr lang="en-US" sz="7500" spc="150">
                  <a:solidFill>
                    <a:srgbClr val="113C61"/>
                  </a:solidFill>
                  <a:latin typeface="Rokkitt Medium"/>
                </a:rPr>
                <a:t>TEST PLAN</a:t>
              </a:r>
            </a:p>
          </p:txBody>
        </p:sp>
        <p:sp>
          <p:nvSpPr>
            <p:cNvPr id="5" name="TextBox 5"/>
            <p:cNvSpPr txBox="1"/>
            <p:nvPr/>
          </p:nvSpPr>
          <p:spPr>
            <a:xfrm>
              <a:off x="0" y="1862429"/>
              <a:ext cx="18697847" cy="695325"/>
            </a:xfrm>
            <a:prstGeom prst="rect">
              <a:avLst/>
            </a:prstGeom>
          </p:spPr>
          <p:txBody>
            <a:bodyPr lIns="0" tIns="0" rIns="0" bIns="0" rtlCol="0" anchor="t">
              <a:spAutoFit/>
            </a:bodyPr>
            <a:lstStyle/>
            <a:p>
              <a:pPr algn="l">
                <a:lnSpc>
                  <a:spcPts val="4079"/>
                </a:lnSpc>
              </a:pPr>
              <a:r>
                <a:rPr lang="en-US" sz="3400" spc="340">
                  <a:solidFill>
                    <a:srgbClr val="113C61"/>
                  </a:solidFill>
                  <a:latin typeface="Rokkitt Medium"/>
                </a:rPr>
                <a:t>TỔNG QUAN:</a:t>
              </a:r>
            </a:p>
          </p:txBody>
        </p:sp>
        <p:sp>
          <p:nvSpPr>
            <p:cNvPr id="6" name="TextBox 6"/>
            <p:cNvSpPr txBox="1"/>
            <p:nvPr/>
          </p:nvSpPr>
          <p:spPr>
            <a:xfrm>
              <a:off x="0" y="3127297"/>
              <a:ext cx="18697847" cy="5928572"/>
            </a:xfrm>
            <a:prstGeom prst="rect">
              <a:avLst/>
            </a:prstGeom>
          </p:spPr>
          <p:txBody>
            <a:bodyPr lIns="0" tIns="0" rIns="0" bIns="0" rtlCol="0" anchor="t">
              <a:spAutoFit/>
            </a:bodyPr>
            <a:lstStyle/>
            <a:p>
              <a:pPr>
                <a:lnSpc>
                  <a:spcPts val="4479"/>
                </a:lnSpc>
              </a:pPr>
              <a:r>
                <a:rPr lang="en-US" sz="2799" spc="139">
                  <a:solidFill>
                    <a:srgbClr val="113C61"/>
                  </a:solidFill>
                  <a:latin typeface="Roboto"/>
                </a:rPr>
                <a:t>Kế hoạch thử nghiệm được thiết kế để quy định phạm vi, cách tiếp cận, tài nguyên và lịch trình của tất cả các hoạt động thử nghiệm của dự án Website Shop Bánh Kem.</a:t>
              </a:r>
            </a:p>
            <a:p>
              <a:pPr>
                <a:lnSpc>
                  <a:spcPts val="4479"/>
                </a:lnSpc>
              </a:pPr>
              <a:r>
                <a:rPr lang="en-US" sz="2799" spc="139">
                  <a:solidFill>
                    <a:srgbClr val="113C61"/>
                  </a:solidFill>
                  <a:latin typeface="Roboto"/>
                </a:rPr>
                <a:t>Kế hoạch xác định các mục cần kiểm tra, các tính năng của dự án sẽ được kiểm tra, các loại kiểm tra sẽ được thực hiện, nhân viên chịu trách nhiệm kiểm tra, tìm nguồn lực và soạn lịch trình cần thiết để hoàn thành kiểm tra và những rủi ro liên quan đến kế hoạch.</a:t>
              </a:r>
            </a:p>
            <a:p>
              <a:pPr algn="l">
                <a:lnSpc>
                  <a:spcPts val="4480"/>
                </a:lnSpc>
              </a:pPr>
              <a:endParaRPr lang="en-US" sz="2799" spc="139">
                <a:solidFill>
                  <a:srgbClr val="113C61"/>
                </a:solidFill>
                <a:latin typeface="Roboto"/>
              </a:endParaRPr>
            </a:p>
          </p:txBody>
        </p:sp>
      </p:grpSp>
      <p:sp>
        <p:nvSpPr>
          <p:cNvPr id="7" name="AutoShape 7"/>
          <p:cNvSpPr/>
          <p:nvPr/>
        </p:nvSpPr>
        <p:spPr>
          <a:xfrm>
            <a:off x="2080182" y="2529852"/>
            <a:ext cx="152400" cy="6248400"/>
          </a:xfrm>
          <a:prstGeom prst="rect">
            <a:avLst/>
          </a:prstGeom>
          <a:solidFill>
            <a:srgbClr val="AE8441"/>
          </a:solid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50497" y="-245017"/>
            <a:ext cx="8037843" cy="10777034"/>
          </a:xfrm>
          <a:prstGeom prst="rect">
            <a:avLst/>
          </a:prstGeom>
          <a:solidFill>
            <a:srgbClr val="113C61"/>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7856" y="377031"/>
            <a:ext cx="4181138" cy="3231184"/>
          </a:xfrm>
          <a:prstGeom prst="rect">
            <a:avLst/>
          </a:prstGeom>
        </p:spPr>
      </p:pic>
      <p:grpSp>
        <p:nvGrpSpPr>
          <p:cNvPr id="4" name="Group 4"/>
          <p:cNvGrpSpPr/>
          <p:nvPr/>
        </p:nvGrpSpPr>
        <p:grpSpPr>
          <a:xfrm>
            <a:off x="9441656" y="377031"/>
            <a:ext cx="7488468" cy="2532576"/>
            <a:chOff x="0" y="0"/>
            <a:chExt cx="9984624" cy="3376768"/>
          </a:xfrm>
        </p:grpSpPr>
        <p:sp>
          <p:nvSpPr>
            <p:cNvPr id="5" name="TextBox 5"/>
            <p:cNvSpPr txBox="1"/>
            <p:nvPr/>
          </p:nvSpPr>
          <p:spPr>
            <a:xfrm>
              <a:off x="0" y="14459"/>
              <a:ext cx="9984624" cy="1277167"/>
            </a:xfrm>
            <a:prstGeom prst="rect">
              <a:avLst/>
            </a:prstGeom>
          </p:spPr>
          <p:txBody>
            <a:bodyPr lIns="0" tIns="0" rIns="0" bIns="0" rtlCol="0" anchor="t">
              <a:spAutoFit/>
            </a:bodyPr>
            <a:lstStyle/>
            <a:p>
              <a:pPr algn="l">
                <a:lnSpc>
                  <a:spcPts val="3785"/>
                </a:lnSpc>
              </a:pPr>
              <a:r>
                <a:rPr lang="en-US" sz="3154" spc="315">
                  <a:solidFill>
                    <a:srgbClr val="113C61"/>
                  </a:solidFill>
                  <a:latin typeface="Rokkitt Medium"/>
                </a:rPr>
                <a:t>KỸ THUẬT KIỂM TRA ĐƠN VỊ (UNIT TEST)</a:t>
              </a:r>
            </a:p>
          </p:txBody>
        </p:sp>
        <p:sp>
          <p:nvSpPr>
            <p:cNvPr id="6" name="TextBox 6"/>
            <p:cNvSpPr txBox="1"/>
            <p:nvPr/>
          </p:nvSpPr>
          <p:spPr>
            <a:xfrm>
              <a:off x="0" y="1530216"/>
              <a:ext cx="9984624" cy="1850167"/>
            </a:xfrm>
            <a:prstGeom prst="rect">
              <a:avLst/>
            </a:prstGeom>
          </p:spPr>
          <p:txBody>
            <a:bodyPr lIns="0" tIns="0" rIns="0" bIns="0" rtlCol="0" anchor="t">
              <a:spAutoFit/>
            </a:bodyPr>
            <a:lstStyle/>
            <a:p>
              <a:pPr marL="0" lvl="0" indent="0" algn="l">
                <a:lnSpc>
                  <a:spcPts val="3770"/>
                </a:lnSpc>
              </a:pPr>
              <a:r>
                <a:rPr lang="en-US" sz="2356" spc="117">
                  <a:solidFill>
                    <a:srgbClr val="113C61"/>
                  </a:solidFill>
                  <a:latin typeface="Roboto"/>
                </a:rPr>
                <a:t>-sử dụng các mô-đun riêng lẻ được kiểm tra để xác định xem có bất kỳ vấn đề nào do chính nhà phát triển thực hiện hay không</a:t>
              </a:r>
            </a:p>
          </p:txBody>
        </p:sp>
      </p:grpSp>
      <p:grpSp>
        <p:nvGrpSpPr>
          <p:cNvPr id="7" name="Group 7"/>
          <p:cNvGrpSpPr/>
          <p:nvPr/>
        </p:nvGrpSpPr>
        <p:grpSpPr>
          <a:xfrm>
            <a:off x="9441656" y="3586152"/>
            <a:ext cx="7488468" cy="2056326"/>
            <a:chOff x="0" y="0"/>
            <a:chExt cx="9984624" cy="2741768"/>
          </a:xfrm>
        </p:grpSpPr>
        <p:sp>
          <p:nvSpPr>
            <p:cNvPr id="8" name="TextBox 8"/>
            <p:cNvSpPr txBox="1"/>
            <p:nvPr/>
          </p:nvSpPr>
          <p:spPr>
            <a:xfrm>
              <a:off x="0" y="14459"/>
              <a:ext cx="9984624" cy="1277167"/>
            </a:xfrm>
            <a:prstGeom prst="rect">
              <a:avLst/>
            </a:prstGeom>
          </p:spPr>
          <p:txBody>
            <a:bodyPr lIns="0" tIns="0" rIns="0" bIns="0" rtlCol="0" anchor="t">
              <a:spAutoFit/>
            </a:bodyPr>
            <a:lstStyle/>
            <a:p>
              <a:pPr algn="l">
                <a:lnSpc>
                  <a:spcPts val="3785"/>
                </a:lnSpc>
              </a:pPr>
              <a:r>
                <a:rPr lang="en-US" sz="3154" spc="315">
                  <a:solidFill>
                    <a:srgbClr val="113C61"/>
                  </a:solidFill>
                  <a:latin typeface="Rokkitt Medium"/>
                </a:rPr>
                <a:t>KIỂM TRA TÍCH HỢP (INTEGRATION TEST)</a:t>
              </a:r>
            </a:p>
          </p:txBody>
        </p:sp>
        <p:sp>
          <p:nvSpPr>
            <p:cNvPr id="9" name="TextBox 9"/>
            <p:cNvSpPr txBox="1"/>
            <p:nvPr/>
          </p:nvSpPr>
          <p:spPr>
            <a:xfrm>
              <a:off x="0" y="1530216"/>
              <a:ext cx="9984624" cy="1215167"/>
            </a:xfrm>
            <a:prstGeom prst="rect">
              <a:avLst/>
            </a:prstGeom>
          </p:spPr>
          <p:txBody>
            <a:bodyPr lIns="0" tIns="0" rIns="0" bIns="0" rtlCol="0" anchor="t">
              <a:spAutoFit/>
            </a:bodyPr>
            <a:lstStyle/>
            <a:p>
              <a:pPr marL="0" lvl="0" indent="0" algn="l">
                <a:lnSpc>
                  <a:spcPts val="3770"/>
                </a:lnSpc>
              </a:pPr>
              <a:r>
                <a:rPr lang="en-US" sz="2356" spc="117">
                  <a:solidFill>
                    <a:srgbClr val="113C61"/>
                  </a:solidFill>
                  <a:latin typeface="Roboto"/>
                </a:rPr>
                <a:t>Các mô-đun phần mềm riêng lẻ được kết hợp và kiểm tra theo nhóm</a:t>
              </a:r>
            </a:p>
          </p:txBody>
        </p:sp>
      </p:grpSp>
      <p:sp>
        <p:nvSpPr>
          <p:cNvPr id="10" name="TextBox 10"/>
          <p:cNvSpPr txBox="1"/>
          <p:nvPr/>
        </p:nvSpPr>
        <p:spPr>
          <a:xfrm>
            <a:off x="1028700" y="4219892"/>
            <a:ext cx="5898158" cy="1780540"/>
          </a:xfrm>
          <a:prstGeom prst="rect">
            <a:avLst/>
          </a:prstGeom>
        </p:spPr>
        <p:txBody>
          <a:bodyPr lIns="0" tIns="0" rIns="0" bIns="0" rtlCol="0" anchor="t">
            <a:spAutoFit/>
          </a:bodyPr>
          <a:lstStyle/>
          <a:p>
            <a:pPr algn="ctr">
              <a:lnSpc>
                <a:spcPts val="4759"/>
              </a:lnSpc>
            </a:pPr>
            <a:r>
              <a:rPr lang="en-US" sz="3399">
                <a:solidFill>
                  <a:srgbClr val="FFFFFF"/>
                </a:solidFill>
                <a:latin typeface="Clear Sans Bold"/>
              </a:rPr>
              <a:t> Trong dự án Shop Bánh Kem, có 3 loại thử nghiệm cần được tiến hành:</a:t>
            </a:r>
          </a:p>
        </p:txBody>
      </p:sp>
      <p:grpSp>
        <p:nvGrpSpPr>
          <p:cNvPr id="11" name="Group 11"/>
          <p:cNvGrpSpPr/>
          <p:nvPr/>
        </p:nvGrpSpPr>
        <p:grpSpPr>
          <a:xfrm>
            <a:off x="9441656" y="6345222"/>
            <a:ext cx="7488468" cy="3008826"/>
            <a:chOff x="0" y="0"/>
            <a:chExt cx="9984624" cy="4011768"/>
          </a:xfrm>
        </p:grpSpPr>
        <p:sp>
          <p:nvSpPr>
            <p:cNvPr id="12" name="TextBox 12"/>
            <p:cNvSpPr txBox="1"/>
            <p:nvPr/>
          </p:nvSpPr>
          <p:spPr>
            <a:xfrm>
              <a:off x="0" y="14459"/>
              <a:ext cx="9984624" cy="1277167"/>
            </a:xfrm>
            <a:prstGeom prst="rect">
              <a:avLst/>
            </a:prstGeom>
          </p:spPr>
          <p:txBody>
            <a:bodyPr lIns="0" tIns="0" rIns="0" bIns="0" rtlCol="0" anchor="t">
              <a:spAutoFit/>
            </a:bodyPr>
            <a:lstStyle/>
            <a:p>
              <a:pPr algn="l">
                <a:lnSpc>
                  <a:spcPts val="3785"/>
                </a:lnSpc>
              </a:pPr>
              <a:r>
                <a:rPr lang="en-US" sz="3154" spc="315">
                  <a:solidFill>
                    <a:srgbClr val="113C61"/>
                  </a:solidFill>
                  <a:latin typeface="Rokkitt Medium"/>
                </a:rPr>
                <a:t>KIỂM THỬ HỆ THỐNG (SYSTEM TEST)</a:t>
              </a:r>
            </a:p>
          </p:txBody>
        </p:sp>
        <p:sp>
          <p:nvSpPr>
            <p:cNvPr id="13" name="TextBox 13"/>
            <p:cNvSpPr txBox="1"/>
            <p:nvPr/>
          </p:nvSpPr>
          <p:spPr>
            <a:xfrm>
              <a:off x="0" y="1530216"/>
              <a:ext cx="9984624" cy="2485167"/>
            </a:xfrm>
            <a:prstGeom prst="rect">
              <a:avLst/>
            </a:prstGeom>
          </p:spPr>
          <p:txBody>
            <a:bodyPr lIns="0" tIns="0" rIns="0" bIns="0" rtlCol="0" anchor="t">
              <a:spAutoFit/>
            </a:bodyPr>
            <a:lstStyle/>
            <a:p>
              <a:pPr>
                <a:lnSpc>
                  <a:spcPts val="3770"/>
                </a:lnSpc>
              </a:pPr>
              <a:r>
                <a:rPr lang="en-US" sz="2356" spc="117">
                  <a:solidFill>
                    <a:srgbClr val="113C61"/>
                  </a:solidFill>
                  <a:latin typeface="Roboto"/>
                </a:rPr>
                <a:t>-Được tiến hành trên một hệ thống hoàn chỉnh, tích hợp để đánh giá sự tuân thủ của hệ thống với các yêu cầu được chỉ định</a:t>
              </a:r>
            </a:p>
            <a:p>
              <a:pPr marL="0" lvl="0" indent="0" algn="l">
                <a:lnSpc>
                  <a:spcPts val="3770"/>
                </a:lnSpc>
              </a:pPr>
              <a:endParaRPr lang="en-US" sz="2356" spc="117">
                <a:solidFill>
                  <a:srgbClr val="113C61"/>
                </a:solidFill>
                <a:latin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052" y="1032510"/>
            <a:ext cx="16426395" cy="2854427"/>
            <a:chOff x="0" y="0"/>
            <a:chExt cx="21901860" cy="3805902"/>
          </a:xfrm>
        </p:grpSpPr>
        <p:sp>
          <p:nvSpPr>
            <p:cNvPr id="3" name="AutoShape 3"/>
            <p:cNvSpPr/>
            <p:nvPr/>
          </p:nvSpPr>
          <p:spPr>
            <a:xfrm>
              <a:off x="0" y="0"/>
              <a:ext cx="21901860" cy="3805902"/>
            </a:xfrm>
            <a:prstGeom prst="rect">
              <a:avLst/>
            </a:prstGeom>
            <a:solidFill>
              <a:srgbClr val="113C61"/>
            </a:solidFill>
          </p:spPr>
        </p:sp>
        <p:sp>
          <p:nvSpPr>
            <p:cNvPr id="4" name="TextBox 4"/>
            <p:cNvSpPr txBox="1"/>
            <p:nvPr/>
          </p:nvSpPr>
          <p:spPr>
            <a:xfrm>
              <a:off x="1777002" y="677410"/>
              <a:ext cx="19437593" cy="1517650"/>
            </a:xfrm>
            <a:prstGeom prst="rect">
              <a:avLst/>
            </a:prstGeom>
          </p:spPr>
          <p:txBody>
            <a:bodyPr lIns="0" tIns="0" rIns="0" bIns="0" rtlCol="0" anchor="t">
              <a:spAutoFit/>
            </a:bodyPr>
            <a:lstStyle/>
            <a:p>
              <a:pPr algn="l">
                <a:lnSpc>
                  <a:spcPts val="8910"/>
                </a:lnSpc>
              </a:pPr>
              <a:r>
                <a:rPr lang="en-US" sz="7425" spc="148">
                  <a:solidFill>
                    <a:srgbClr val="FFFFFF"/>
                  </a:solidFill>
                  <a:latin typeface="Rokkitt Medium"/>
                </a:rPr>
                <a:t>CÁC CHỨC NĂNG ĐƯỢC TEST</a:t>
              </a:r>
            </a:p>
          </p:txBody>
        </p:sp>
        <p:sp>
          <p:nvSpPr>
            <p:cNvPr id="5" name="TextBox 5"/>
            <p:cNvSpPr txBox="1"/>
            <p:nvPr/>
          </p:nvSpPr>
          <p:spPr>
            <a:xfrm>
              <a:off x="1777002" y="2426817"/>
              <a:ext cx="19437593" cy="695325"/>
            </a:xfrm>
            <a:prstGeom prst="rect">
              <a:avLst/>
            </a:prstGeom>
          </p:spPr>
          <p:txBody>
            <a:bodyPr lIns="0" tIns="0" rIns="0" bIns="0" rtlCol="0" anchor="t">
              <a:spAutoFit/>
            </a:bodyPr>
            <a:lstStyle/>
            <a:p>
              <a:pPr algn="l">
                <a:lnSpc>
                  <a:spcPts val="4079"/>
                </a:lnSpc>
              </a:pPr>
              <a:r>
                <a:rPr lang="en-US" sz="3400" spc="340">
                  <a:solidFill>
                    <a:srgbClr val="AE8441"/>
                  </a:solidFill>
                  <a:latin typeface="Rokkitt Medium"/>
                </a:rPr>
                <a:t>GỒM 5 CHỨC NĂNG</a:t>
              </a:r>
            </a:p>
          </p:txBody>
        </p:sp>
      </p:grpSp>
      <p:grpSp>
        <p:nvGrpSpPr>
          <p:cNvPr id="6" name="Group 6"/>
          <p:cNvGrpSpPr/>
          <p:nvPr/>
        </p:nvGrpSpPr>
        <p:grpSpPr>
          <a:xfrm>
            <a:off x="1307539" y="5143500"/>
            <a:ext cx="2149275" cy="2149275"/>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9176" y="5455137"/>
            <a:ext cx="1526001" cy="1526001"/>
          </a:xfrm>
          <a:prstGeom prst="rect">
            <a:avLst/>
          </a:prstGeom>
        </p:spPr>
      </p:pic>
      <p:sp>
        <p:nvSpPr>
          <p:cNvPr id="9" name="TextBox 9"/>
          <p:cNvSpPr txBox="1"/>
          <p:nvPr/>
        </p:nvSpPr>
        <p:spPr>
          <a:xfrm>
            <a:off x="1028700" y="7612683"/>
            <a:ext cx="2706953" cy="628015"/>
          </a:xfrm>
          <a:prstGeom prst="rect">
            <a:avLst/>
          </a:prstGeom>
        </p:spPr>
        <p:txBody>
          <a:bodyPr lIns="0" tIns="0" rIns="0" bIns="0" rtlCol="0" anchor="t">
            <a:spAutoFit/>
          </a:bodyPr>
          <a:lstStyle/>
          <a:p>
            <a:pPr marL="0" lvl="0" indent="0" algn="ctr">
              <a:lnSpc>
                <a:spcPts val="5120"/>
              </a:lnSpc>
            </a:pPr>
            <a:r>
              <a:rPr lang="en-US" sz="3200" spc="160">
                <a:solidFill>
                  <a:srgbClr val="113C61"/>
                </a:solidFill>
                <a:latin typeface="Roboto Bold"/>
              </a:rPr>
              <a:t>ĐĂNG NHẬP</a:t>
            </a:r>
          </a:p>
        </p:txBody>
      </p:sp>
      <p:grpSp>
        <p:nvGrpSpPr>
          <p:cNvPr id="10" name="Group 10"/>
          <p:cNvGrpSpPr/>
          <p:nvPr/>
        </p:nvGrpSpPr>
        <p:grpSpPr>
          <a:xfrm>
            <a:off x="4477081" y="5143500"/>
            <a:ext cx="2149275" cy="214927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23053" y="5455137"/>
            <a:ext cx="1457331" cy="1526001"/>
          </a:xfrm>
          <a:prstGeom prst="rect">
            <a:avLst/>
          </a:prstGeom>
        </p:spPr>
      </p:pic>
      <p:sp>
        <p:nvSpPr>
          <p:cNvPr id="13" name="TextBox 13"/>
          <p:cNvSpPr txBox="1"/>
          <p:nvPr/>
        </p:nvSpPr>
        <p:spPr>
          <a:xfrm>
            <a:off x="4198242" y="7612683"/>
            <a:ext cx="2706953" cy="628015"/>
          </a:xfrm>
          <a:prstGeom prst="rect">
            <a:avLst/>
          </a:prstGeom>
        </p:spPr>
        <p:txBody>
          <a:bodyPr lIns="0" tIns="0" rIns="0" bIns="0" rtlCol="0" anchor="t">
            <a:spAutoFit/>
          </a:bodyPr>
          <a:lstStyle/>
          <a:p>
            <a:pPr marL="0" lvl="0" indent="0" algn="ctr">
              <a:lnSpc>
                <a:spcPts val="5120"/>
              </a:lnSpc>
            </a:pPr>
            <a:r>
              <a:rPr lang="en-US" sz="3200" spc="160">
                <a:solidFill>
                  <a:srgbClr val="113C61"/>
                </a:solidFill>
                <a:latin typeface="Roboto Bold"/>
              </a:rPr>
              <a:t>ĐĂNG KÝ</a:t>
            </a:r>
          </a:p>
        </p:txBody>
      </p:sp>
      <p:grpSp>
        <p:nvGrpSpPr>
          <p:cNvPr id="14" name="Group 14"/>
          <p:cNvGrpSpPr/>
          <p:nvPr/>
        </p:nvGrpSpPr>
        <p:grpSpPr>
          <a:xfrm>
            <a:off x="7646622" y="5143500"/>
            <a:ext cx="2149275" cy="2149275"/>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958259" y="5455137"/>
            <a:ext cx="1526001" cy="1526001"/>
          </a:xfrm>
          <a:prstGeom prst="rect">
            <a:avLst/>
          </a:prstGeom>
        </p:spPr>
      </p:pic>
      <p:sp>
        <p:nvSpPr>
          <p:cNvPr id="17" name="TextBox 17"/>
          <p:cNvSpPr txBox="1"/>
          <p:nvPr/>
        </p:nvSpPr>
        <p:spPr>
          <a:xfrm>
            <a:off x="7367783" y="7612683"/>
            <a:ext cx="2706953" cy="628015"/>
          </a:xfrm>
          <a:prstGeom prst="rect">
            <a:avLst/>
          </a:prstGeom>
        </p:spPr>
        <p:txBody>
          <a:bodyPr lIns="0" tIns="0" rIns="0" bIns="0" rtlCol="0" anchor="t">
            <a:spAutoFit/>
          </a:bodyPr>
          <a:lstStyle/>
          <a:p>
            <a:pPr marL="0" lvl="0" indent="0" algn="ctr">
              <a:lnSpc>
                <a:spcPts val="5120"/>
              </a:lnSpc>
            </a:pPr>
            <a:r>
              <a:rPr lang="en-US" sz="3200" spc="160">
                <a:solidFill>
                  <a:srgbClr val="113C61"/>
                </a:solidFill>
                <a:latin typeface="Roboto Bold"/>
              </a:rPr>
              <a:t>TRANG CHỦ</a:t>
            </a:r>
          </a:p>
        </p:txBody>
      </p:sp>
      <p:grpSp>
        <p:nvGrpSpPr>
          <p:cNvPr id="18" name="Group 18"/>
          <p:cNvGrpSpPr/>
          <p:nvPr/>
        </p:nvGrpSpPr>
        <p:grpSpPr>
          <a:xfrm>
            <a:off x="10816164" y="5143500"/>
            <a:ext cx="2149275" cy="2149275"/>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116181" y="5455137"/>
            <a:ext cx="1549239" cy="1526001"/>
          </a:xfrm>
          <a:prstGeom prst="rect">
            <a:avLst/>
          </a:prstGeom>
        </p:spPr>
      </p:pic>
      <p:sp>
        <p:nvSpPr>
          <p:cNvPr id="21" name="TextBox 21"/>
          <p:cNvSpPr txBox="1"/>
          <p:nvPr/>
        </p:nvSpPr>
        <p:spPr>
          <a:xfrm>
            <a:off x="10537325" y="7612683"/>
            <a:ext cx="2706953" cy="628015"/>
          </a:xfrm>
          <a:prstGeom prst="rect">
            <a:avLst/>
          </a:prstGeom>
        </p:spPr>
        <p:txBody>
          <a:bodyPr lIns="0" tIns="0" rIns="0" bIns="0" rtlCol="0" anchor="t">
            <a:spAutoFit/>
          </a:bodyPr>
          <a:lstStyle/>
          <a:p>
            <a:pPr marL="0" lvl="0" indent="0" algn="ctr">
              <a:lnSpc>
                <a:spcPts val="5120"/>
              </a:lnSpc>
            </a:pPr>
            <a:r>
              <a:rPr lang="en-US" sz="3200" spc="160">
                <a:solidFill>
                  <a:srgbClr val="113C61"/>
                </a:solidFill>
                <a:latin typeface="Roboto Bold"/>
              </a:rPr>
              <a:t>THỰC ĐƠN</a:t>
            </a:r>
          </a:p>
        </p:txBody>
      </p:sp>
      <p:grpSp>
        <p:nvGrpSpPr>
          <p:cNvPr id="22" name="Group 22"/>
          <p:cNvGrpSpPr/>
          <p:nvPr/>
        </p:nvGrpSpPr>
        <p:grpSpPr>
          <a:xfrm>
            <a:off x="13989842" y="5143500"/>
            <a:ext cx="2149275" cy="2149275"/>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id="24" name="Picture 2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289859" y="5455137"/>
            <a:ext cx="1549239" cy="1526001"/>
          </a:xfrm>
          <a:prstGeom prst="rect">
            <a:avLst/>
          </a:prstGeom>
        </p:spPr>
      </p:pic>
      <p:sp>
        <p:nvSpPr>
          <p:cNvPr id="25" name="TextBox 25"/>
          <p:cNvSpPr txBox="1"/>
          <p:nvPr/>
        </p:nvSpPr>
        <p:spPr>
          <a:xfrm>
            <a:off x="13711002" y="7612683"/>
            <a:ext cx="2706953" cy="628015"/>
          </a:xfrm>
          <a:prstGeom prst="rect">
            <a:avLst/>
          </a:prstGeom>
        </p:spPr>
        <p:txBody>
          <a:bodyPr lIns="0" tIns="0" rIns="0" bIns="0" rtlCol="0" anchor="t">
            <a:spAutoFit/>
          </a:bodyPr>
          <a:lstStyle/>
          <a:p>
            <a:pPr marL="0" lvl="0" indent="0" algn="ctr">
              <a:lnSpc>
                <a:spcPts val="5120"/>
              </a:lnSpc>
            </a:pPr>
            <a:r>
              <a:rPr lang="en-US" sz="3200" spc="160">
                <a:solidFill>
                  <a:srgbClr val="113C61"/>
                </a:solidFill>
                <a:latin typeface="Roboto Bold"/>
              </a:rPr>
              <a:t>GIỚI THIỆU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8228621" y="2007501"/>
            <a:ext cx="152400" cy="6248400"/>
          </a:xfrm>
          <a:prstGeom prst="rect">
            <a:avLst/>
          </a:prstGeom>
          <a:solidFill>
            <a:srgbClr val="AE8441"/>
          </a:solidFill>
        </p:spPr>
      </p:sp>
      <p:grpSp>
        <p:nvGrpSpPr>
          <p:cNvPr id="4" name="Group 4"/>
          <p:cNvGrpSpPr/>
          <p:nvPr/>
        </p:nvGrpSpPr>
        <p:grpSpPr>
          <a:xfrm>
            <a:off x="0" y="0"/>
            <a:ext cx="7695220" cy="10287000"/>
            <a:chOff x="0" y="0"/>
            <a:chExt cx="8233590" cy="4152478"/>
          </a:xfrm>
        </p:grpSpPr>
        <p:sp>
          <p:nvSpPr>
            <p:cNvPr id="5" name="AutoShape 5"/>
            <p:cNvSpPr/>
            <p:nvPr/>
          </p:nvSpPr>
          <p:spPr>
            <a:xfrm>
              <a:off x="0" y="0"/>
              <a:ext cx="8233590" cy="4152478"/>
            </a:xfrm>
            <a:prstGeom prst="rect">
              <a:avLst/>
            </a:prstGeom>
            <a:solidFill>
              <a:srgbClr val="113C61"/>
            </a:solidFill>
          </p:spPr>
        </p:sp>
        <p:sp>
          <p:nvSpPr>
            <p:cNvPr id="6" name="TextBox 6"/>
            <p:cNvSpPr txBox="1"/>
            <p:nvPr/>
          </p:nvSpPr>
          <p:spPr>
            <a:xfrm>
              <a:off x="619964" y="454830"/>
              <a:ext cx="7014000" cy="931784"/>
            </a:xfrm>
            <a:prstGeom prst="rect">
              <a:avLst/>
            </a:prstGeom>
          </p:spPr>
          <p:txBody>
            <a:bodyPr lIns="0" tIns="0" rIns="0" bIns="0" rtlCol="0" anchor="t">
              <a:spAutoFit/>
            </a:bodyPr>
            <a:lstStyle/>
            <a:p>
              <a:pPr algn="l">
                <a:lnSpc>
                  <a:spcPts val="9000"/>
                </a:lnSpc>
              </a:pPr>
              <a:r>
                <a:rPr lang="en-US" sz="7500" spc="150" dirty="0">
                  <a:solidFill>
                    <a:srgbClr val="FFFFFF"/>
                  </a:solidFill>
                  <a:latin typeface="Rokkitt Medium"/>
                </a:rPr>
                <a:t>THÀNH VIÊN NHÓM 7</a:t>
              </a:r>
            </a:p>
          </p:txBody>
        </p:sp>
      </p:grpSp>
      <p:sp>
        <p:nvSpPr>
          <p:cNvPr id="14" name="object 3">
            <a:extLst>
              <a:ext uri="{FF2B5EF4-FFF2-40B4-BE49-F238E27FC236}">
                <a16:creationId xmlns:a16="http://schemas.microsoft.com/office/drawing/2014/main" id="{CF24F4F1-00BD-5ACA-0AF2-B0CCEDB16BFF}"/>
              </a:ext>
            </a:extLst>
          </p:cNvPr>
          <p:cNvSpPr txBox="1">
            <a:spLocks/>
          </p:cNvSpPr>
          <p:nvPr/>
        </p:nvSpPr>
        <p:spPr>
          <a:xfrm>
            <a:off x="9906981" y="3252034"/>
            <a:ext cx="7557770" cy="795020"/>
          </a:xfrm>
          <a:prstGeom prst="rect">
            <a:avLst/>
          </a:prstGeom>
        </p:spPr>
        <p:txBody>
          <a:bodyPr vert="horz" wrap="square" lIns="0" tIns="1270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lgn="l">
              <a:spcBef>
                <a:spcPts val="100"/>
              </a:spcBef>
            </a:pPr>
            <a:r>
              <a:rPr lang="vi-VN" sz="5050" b="1" dirty="0">
                <a:solidFill>
                  <a:schemeClr val="tx2">
                    <a:lumMod val="75000"/>
                  </a:schemeClr>
                </a:solidFill>
                <a:latin typeface="Arial"/>
                <a:cs typeface="Arial"/>
              </a:rPr>
              <a:t>Dương Thị Kim Thảo</a:t>
            </a:r>
          </a:p>
        </p:txBody>
      </p:sp>
      <p:pic>
        <p:nvPicPr>
          <p:cNvPr id="15" name="Picture 27">
            <a:extLst>
              <a:ext uri="{FF2B5EF4-FFF2-40B4-BE49-F238E27FC236}">
                <a16:creationId xmlns:a16="http://schemas.microsoft.com/office/drawing/2014/main" id="{B04450B4-0CEF-CE7E-046F-8D1C2C74FF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17361" y="7857625"/>
            <a:ext cx="785812" cy="1105362"/>
          </a:xfrm>
          <a:prstGeom prst="rect">
            <a:avLst/>
          </a:prstGeom>
        </p:spPr>
      </p:pic>
      <p:pic>
        <p:nvPicPr>
          <p:cNvPr id="16" name="Picture 27">
            <a:extLst>
              <a:ext uri="{FF2B5EF4-FFF2-40B4-BE49-F238E27FC236}">
                <a16:creationId xmlns:a16="http://schemas.microsoft.com/office/drawing/2014/main" id="{A53FAD90-E4BB-1AD6-8D6D-FBA300C69CC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17361" y="3024736"/>
            <a:ext cx="785812" cy="1105362"/>
          </a:xfrm>
          <a:prstGeom prst="rect">
            <a:avLst/>
          </a:prstGeom>
        </p:spPr>
      </p:pic>
      <p:pic>
        <p:nvPicPr>
          <p:cNvPr id="17" name="Picture 27">
            <a:extLst>
              <a:ext uri="{FF2B5EF4-FFF2-40B4-BE49-F238E27FC236}">
                <a16:creationId xmlns:a16="http://schemas.microsoft.com/office/drawing/2014/main" id="{F80672DD-C5B3-768C-3B9F-0A0F75F243A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17361" y="4635699"/>
            <a:ext cx="785812" cy="1105362"/>
          </a:xfrm>
          <a:prstGeom prst="rect">
            <a:avLst/>
          </a:prstGeom>
        </p:spPr>
      </p:pic>
      <p:pic>
        <p:nvPicPr>
          <p:cNvPr id="18" name="Picture 27">
            <a:extLst>
              <a:ext uri="{FF2B5EF4-FFF2-40B4-BE49-F238E27FC236}">
                <a16:creationId xmlns:a16="http://schemas.microsoft.com/office/drawing/2014/main" id="{A76754EF-09CE-284C-D17F-21CA74AA0E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17361" y="6246662"/>
            <a:ext cx="785812" cy="1105362"/>
          </a:xfrm>
          <a:prstGeom prst="rect">
            <a:avLst/>
          </a:prstGeom>
        </p:spPr>
      </p:pic>
      <p:sp>
        <p:nvSpPr>
          <p:cNvPr id="19" name="object 3">
            <a:extLst>
              <a:ext uri="{FF2B5EF4-FFF2-40B4-BE49-F238E27FC236}">
                <a16:creationId xmlns:a16="http://schemas.microsoft.com/office/drawing/2014/main" id="{03134DF4-D00E-5BA0-8513-055D3F74CDCE}"/>
              </a:ext>
            </a:extLst>
          </p:cNvPr>
          <p:cNvSpPr txBox="1">
            <a:spLocks/>
          </p:cNvSpPr>
          <p:nvPr/>
        </p:nvSpPr>
        <p:spPr>
          <a:xfrm>
            <a:off x="9906981" y="1485900"/>
            <a:ext cx="7557770" cy="795020"/>
          </a:xfrm>
          <a:prstGeom prst="rect">
            <a:avLst/>
          </a:prstGeom>
        </p:spPr>
        <p:txBody>
          <a:bodyPr vert="horz" wrap="square" lIns="0" tIns="12700" rIns="0" bIns="0" rtlCol="0">
            <a:spAutoFit/>
          </a:bodyPr>
          <a:lstStyle>
            <a:lvl1pPr>
              <a:defRPr sz="8000" b="1" i="0">
                <a:solidFill>
                  <a:srgbClr val="0E3256"/>
                </a:solidFill>
                <a:latin typeface="Roboto"/>
                <a:ea typeface="+mj-ea"/>
                <a:cs typeface="Roboto"/>
              </a:defRPr>
            </a:lvl1pPr>
          </a:lstStyle>
          <a:p>
            <a:pPr marL="12700">
              <a:spcBef>
                <a:spcPts val="100"/>
              </a:spcBef>
            </a:pPr>
            <a:r>
              <a:rPr lang="vi-VN" sz="5050" kern="0" dirty="0">
                <a:latin typeface="Arial"/>
                <a:cs typeface="Arial"/>
              </a:rPr>
              <a:t>Nguyễn Minh Toàn </a:t>
            </a:r>
          </a:p>
        </p:txBody>
      </p:sp>
      <p:sp>
        <p:nvSpPr>
          <p:cNvPr id="20" name="object 3">
            <a:extLst>
              <a:ext uri="{FF2B5EF4-FFF2-40B4-BE49-F238E27FC236}">
                <a16:creationId xmlns:a16="http://schemas.microsoft.com/office/drawing/2014/main" id="{D8368AA0-C439-8DC9-8946-A99CEDE4C266}"/>
              </a:ext>
            </a:extLst>
          </p:cNvPr>
          <p:cNvSpPr txBox="1">
            <a:spLocks/>
          </p:cNvSpPr>
          <p:nvPr/>
        </p:nvSpPr>
        <p:spPr>
          <a:xfrm>
            <a:off x="9916505" y="4790870"/>
            <a:ext cx="8296275" cy="789960"/>
          </a:xfrm>
          <a:prstGeom prst="rect">
            <a:avLst/>
          </a:prstGeom>
        </p:spPr>
        <p:txBody>
          <a:bodyPr vert="horz" wrap="square" lIns="0" tIns="12700" rIns="0" bIns="0" rtlCol="0">
            <a:spAutoFit/>
          </a:bodyPr>
          <a:lstStyle>
            <a:lvl1pPr>
              <a:defRPr sz="8000" b="1" i="0">
                <a:solidFill>
                  <a:srgbClr val="0E3256"/>
                </a:solidFill>
                <a:latin typeface="Roboto"/>
                <a:ea typeface="+mj-ea"/>
                <a:cs typeface="Roboto"/>
              </a:defRPr>
            </a:lvl1pPr>
          </a:lstStyle>
          <a:p>
            <a:pPr marL="12700">
              <a:spcBef>
                <a:spcPts val="100"/>
              </a:spcBef>
            </a:pPr>
            <a:r>
              <a:rPr lang="vi-VN" sz="5050" kern="0" dirty="0">
                <a:latin typeface="Arial"/>
                <a:cs typeface="Arial"/>
              </a:rPr>
              <a:t>Nguyễn Đức Quang Tuyến</a:t>
            </a:r>
          </a:p>
        </p:txBody>
      </p:sp>
      <p:sp>
        <p:nvSpPr>
          <p:cNvPr id="21" name="object 3">
            <a:extLst>
              <a:ext uri="{FF2B5EF4-FFF2-40B4-BE49-F238E27FC236}">
                <a16:creationId xmlns:a16="http://schemas.microsoft.com/office/drawing/2014/main" id="{7FE74E6E-F74C-90AC-0883-6023CFC87EC2}"/>
              </a:ext>
            </a:extLst>
          </p:cNvPr>
          <p:cNvSpPr txBox="1">
            <a:spLocks/>
          </p:cNvSpPr>
          <p:nvPr/>
        </p:nvSpPr>
        <p:spPr>
          <a:xfrm>
            <a:off x="9916506" y="6401833"/>
            <a:ext cx="7557770" cy="795020"/>
          </a:xfrm>
          <a:prstGeom prst="rect">
            <a:avLst/>
          </a:prstGeom>
        </p:spPr>
        <p:txBody>
          <a:bodyPr vert="horz" wrap="square" lIns="0" tIns="12700" rIns="0" bIns="0" rtlCol="0">
            <a:spAutoFit/>
          </a:bodyPr>
          <a:lstStyle>
            <a:lvl1pPr>
              <a:defRPr sz="8000" b="1" i="0">
                <a:solidFill>
                  <a:srgbClr val="0E3256"/>
                </a:solidFill>
                <a:latin typeface="Roboto"/>
                <a:ea typeface="+mj-ea"/>
                <a:cs typeface="Roboto"/>
              </a:defRPr>
            </a:lvl1pPr>
          </a:lstStyle>
          <a:p>
            <a:pPr marL="12700">
              <a:spcBef>
                <a:spcPts val="100"/>
              </a:spcBef>
            </a:pPr>
            <a:r>
              <a:rPr lang="vi-VN" sz="5050" kern="0" dirty="0">
                <a:latin typeface="Arial"/>
                <a:cs typeface="Arial"/>
              </a:rPr>
              <a:t>Tạ Ngọc Trọng</a:t>
            </a:r>
          </a:p>
        </p:txBody>
      </p:sp>
      <p:sp>
        <p:nvSpPr>
          <p:cNvPr id="22" name="object 3">
            <a:extLst>
              <a:ext uri="{FF2B5EF4-FFF2-40B4-BE49-F238E27FC236}">
                <a16:creationId xmlns:a16="http://schemas.microsoft.com/office/drawing/2014/main" id="{4F4C9F10-5978-5BDB-BBC4-97A1FEF49541}"/>
              </a:ext>
            </a:extLst>
          </p:cNvPr>
          <p:cNvSpPr txBox="1">
            <a:spLocks/>
          </p:cNvSpPr>
          <p:nvPr/>
        </p:nvSpPr>
        <p:spPr>
          <a:xfrm>
            <a:off x="9916506" y="8012796"/>
            <a:ext cx="7557770" cy="795020"/>
          </a:xfrm>
          <a:prstGeom prst="rect">
            <a:avLst/>
          </a:prstGeom>
        </p:spPr>
        <p:txBody>
          <a:bodyPr vert="horz" wrap="square" lIns="0" tIns="12700" rIns="0" bIns="0" rtlCol="0">
            <a:spAutoFit/>
          </a:bodyPr>
          <a:lstStyle>
            <a:lvl1pPr>
              <a:defRPr sz="8000" b="1" i="0">
                <a:solidFill>
                  <a:srgbClr val="0E3256"/>
                </a:solidFill>
                <a:latin typeface="Roboto"/>
                <a:ea typeface="+mj-ea"/>
                <a:cs typeface="Roboto"/>
              </a:defRPr>
            </a:lvl1pPr>
          </a:lstStyle>
          <a:p>
            <a:pPr marL="12700">
              <a:spcBef>
                <a:spcPts val="100"/>
              </a:spcBef>
            </a:pPr>
            <a:r>
              <a:rPr lang="vi-VN" sz="5050" kern="0" dirty="0">
                <a:latin typeface="Arial"/>
                <a:cs typeface="Arial"/>
              </a:rPr>
              <a:t>Trần Thị Bảo Ngân</a:t>
            </a:r>
          </a:p>
        </p:txBody>
      </p:sp>
      <p:pic>
        <p:nvPicPr>
          <p:cNvPr id="23" name="Picture 27">
            <a:extLst>
              <a:ext uri="{FF2B5EF4-FFF2-40B4-BE49-F238E27FC236}">
                <a16:creationId xmlns:a16="http://schemas.microsoft.com/office/drawing/2014/main" id="{0CFFF5E2-53D7-E1F0-DB0B-0DC182CA143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17361" y="1413773"/>
            <a:ext cx="785812" cy="1105362"/>
          </a:xfrm>
          <a:prstGeom prst="rect">
            <a:avLst/>
          </a:prstGeom>
        </p:spPr>
      </p:pic>
      <p:grpSp>
        <p:nvGrpSpPr>
          <p:cNvPr id="24" name="Group 45">
            <a:extLst>
              <a:ext uri="{FF2B5EF4-FFF2-40B4-BE49-F238E27FC236}">
                <a16:creationId xmlns:a16="http://schemas.microsoft.com/office/drawing/2014/main" id="{4DEB38AF-EC8C-473A-AE9A-1F7CFFC255F1}"/>
              </a:ext>
            </a:extLst>
          </p:cNvPr>
          <p:cNvGrpSpPr/>
          <p:nvPr/>
        </p:nvGrpSpPr>
        <p:grpSpPr>
          <a:xfrm>
            <a:off x="3847609" y="8895639"/>
            <a:ext cx="3839167" cy="1312536"/>
            <a:chOff x="0" y="0"/>
            <a:chExt cx="5118890" cy="1750048"/>
          </a:xfrm>
          <a:solidFill>
            <a:schemeClr val="bg2"/>
          </a:solidFill>
        </p:grpSpPr>
        <p:grpSp>
          <p:nvGrpSpPr>
            <p:cNvPr id="25" name="Group 46">
              <a:extLst>
                <a:ext uri="{FF2B5EF4-FFF2-40B4-BE49-F238E27FC236}">
                  <a16:creationId xmlns:a16="http://schemas.microsoft.com/office/drawing/2014/main" id="{536DFBD0-6AE3-9E62-362A-D1969BF66CA9}"/>
                </a:ext>
              </a:extLst>
            </p:cNvPr>
            <p:cNvGrpSpPr>
              <a:grpSpLocks noChangeAspect="1"/>
            </p:cNvGrpSpPr>
            <p:nvPr/>
          </p:nvGrpSpPr>
          <p:grpSpPr>
            <a:xfrm>
              <a:off x="0" y="0"/>
              <a:ext cx="5118890" cy="1750048"/>
              <a:chOff x="0" y="0"/>
              <a:chExt cx="6604000" cy="2257778"/>
            </a:xfrm>
            <a:grpFill/>
          </p:grpSpPr>
          <p:sp>
            <p:nvSpPr>
              <p:cNvPr id="26" name="Freeform 47">
                <a:extLst>
                  <a:ext uri="{FF2B5EF4-FFF2-40B4-BE49-F238E27FC236}">
                    <a16:creationId xmlns:a16="http://schemas.microsoft.com/office/drawing/2014/main" id="{F95A0EBD-6231-A5C8-B3B7-D692BE9FE17E}"/>
                  </a:ext>
                </a:extLst>
              </p:cNvPr>
              <p:cNvSpPr/>
              <p:nvPr/>
            </p:nvSpPr>
            <p:spPr>
              <a:xfrm>
                <a:off x="16351" y="0"/>
                <a:ext cx="2570727" cy="2257821"/>
              </a:xfrm>
              <a:custGeom>
                <a:avLst/>
                <a:gdLst/>
                <a:ahLst/>
                <a:cxnLst/>
                <a:rect l="l" t="t" r="r" b="b"/>
                <a:pathLst>
                  <a:path w="2570727" h="2257821">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lnTo>
                      <a:pt x="1952149" y="0"/>
                    </a:lnTo>
                    <a:cubicBezTo>
                      <a:pt x="1896012" y="0"/>
                      <a:pt x="1842173" y="22301"/>
                      <a:pt x="1802478" y="61996"/>
                    </a:cubicBezTo>
                    <a:cubicBezTo>
                      <a:pt x="1762783" y="101691"/>
                      <a:pt x="1740482" y="155529"/>
                      <a:pt x="1740482" y="211667"/>
                    </a:cubicBezTo>
                    <a:lnTo>
                      <a:pt x="1740482" y="282222"/>
                    </a:lnTo>
                    <a:cubicBezTo>
                      <a:pt x="1741003" y="398753"/>
                      <a:pt x="1835617" y="492944"/>
                      <a:pt x="1952149" y="492944"/>
                    </a:cubicBezTo>
                    <a:cubicBezTo>
                      <a:pt x="2068681" y="492944"/>
                      <a:pt x="2163295" y="398753"/>
                      <a:pt x="2163816" y="282222"/>
                    </a:cubicBezTo>
                    <a:lnTo>
                      <a:pt x="2163816" y="211667"/>
                    </a:lnTo>
                    <a:cubicBezTo>
                      <a:pt x="2163816" y="155529"/>
                      <a:pt x="2141515" y="101691"/>
                      <a:pt x="2101820" y="61996"/>
                    </a:cubicBezTo>
                    <a:cubicBezTo>
                      <a:pt x="2062125" y="22301"/>
                      <a:pt x="2008286" y="0"/>
                      <a:pt x="1952149" y="0"/>
                    </a:cubicBezTo>
                    <a:close/>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7"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close/>
                  </a:path>
                </a:pathLst>
              </a:custGeom>
              <a:grpFill/>
            </p:spPr>
          </p:sp>
          <p:sp>
            <p:nvSpPr>
              <p:cNvPr id="27" name="Freeform 48">
                <a:extLst>
                  <a:ext uri="{FF2B5EF4-FFF2-40B4-BE49-F238E27FC236}">
                    <a16:creationId xmlns:a16="http://schemas.microsoft.com/office/drawing/2014/main" id="{AB06B202-8BF4-01AB-0589-0C1920D369A9}"/>
                  </a:ext>
                </a:extLst>
              </p:cNvPr>
              <p:cNvSpPr/>
              <p:nvPr/>
            </p:nvSpPr>
            <p:spPr>
              <a:xfrm>
                <a:off x="2683351" y="0"/>
                <a:ext cx="3904227" cy="2257821"/>
              </a:xfrm>
              <a:custGeom>
                <a:avLst/>
                <a:gdLst/>
                <a:ahLst/>
                <a:cxnLst/>
                <a:rect l="l" t="t" r="r" b="b"/>
                <a:pathLst>
                  <a:path w="3904227" h="2257821">
                    <a:moveTo>
                      <a:pt x="618649" y="0"/>
                    </a:moveTo>
                    <a:lnTo>
                      <a:pt x="618649" y="0"/>
                    </a:lnTo>
                    <a:cubicBezTo>
                      <a:pt x="562512"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3"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300" y="2257786"/>
                      <a:pt x="751423" y="2207921"/>
                      <a:pt x="740075" y="2139879"/>
                    </a:cubicBezTo>
                    <a:lnTo>
                      <a:pt x="625704"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cubicBezTo>
                      <a:pt x="1835249" y="0"/>
                      <a:pt x="1740482" y="94766"/>
                      <a:pt x="1740482" y="211667"/>
                    </a:cubicBezTo>
                    <a:lnTo>
                      <a:pt x="1740482" y="282222"/>
                    </a:lnTo>
                    <a:cubicBezTo>
                      <a:pt x="1741004" y="398753"/>
                      <a:pt x="1835617" y="492944"/>
                      <a:pt x="1952149" y="492944"/>
                    </a:cubicBezTo>
                    <a:cubicBezTo>
                      <a:pt x="2068681" y="492944"/>
                      <a:pt x="2163294" y="398753"/>
                      <a:pt x="2163816" y="282222"/>
                    </a:cubicBezTo>
                    <a:lnTo>
                      <a:pt x="2163816" y="211667"/>
                    </a:lnTo>
                    <a:cubicBezTo>
                      <a:pt x="2163816" y="94766"/>
                      <a:pt x="2069049" y="0"/>
                      <a:pt x="1952149" y="0"/>
                    </a:cubicBezTo>
                    <a:close/>
                    <a:moveTo>
                      <a:pt x="1732933" y="969998"/>
                    </a:moveTo>
                    <a:cubicBezTo>
                      <a:pt x="1734132" y="961884"/>
                      <a:pt x="1722702" y="958709"/>
                      <a:pt x="1719527"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4"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800" y="2257786"/>
                      <a:pt x="2084923"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close/>
                    <a:moveTo>
                      <a:pt x="3285649" y="0"/>
                    </a:moveTo>
                    <a:cubicBezTo>
                      <a:pt x="3168749" y="0"/>
                      <a:pt x="3073982" y="94766"/>
                      <a:pt x="3073982" y="211667"/>
                    </a:cubicBezTo>
                    <a:lnTo>
                      <a:pt x="3073982" y="282222"/>
                    </a:lnTo>
                    <a:cubicBezTo>
                      <a:pt x="3074504" y="398753"/>
                      <a:pt x="3169117" y="492944"/>
                      <a:pt x="3285649" y="492944"/>
                    </a:cubicBezTo>
                    <a:cubicBezTo>
                      <a:pt x="3402181" y="492944"/>
                      <a:pt x="3496794" y="398753"/>
                      <a:pt x="3497316" y="282222"/>
                    </a:cubicBezTo>
                    <a:lnTo>
                      <a:pt x="3497316" y="211667"/>
                    </a:lnTo>
                    <a:cubicBezTo>
                      <a:pt x="3497316" y="94766"/>
                      <a:pt x="3402549" y="0"/>
                      <a:pt x="3285649" y="0"/>
                    </a:cubicBezTo>
                    <a:close/>
                    <a:moveTo>
                      <a:pt x="3066433" y="969998"/>
                    </a:moveTo>
                    <a:cubicBezTo>
                      <a:pt x="3067632" y="961884"/>
                      <a:pt x="3056202" y="958709"/>
                      <a:pt x="3053027"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4"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300" y="2257786"/>
                      <a:pt x="3418423"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close/>
                  </a:path>
                </a:pathLst>
              </a:custGeom>
              <a:grpFill/>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par>
                                <p:cTn id="20" presetID="53" presetClass="entr" presetSubtype="16"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53" presetClass="entr" presetSubtype="16"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par>
                                <p:cTn id="30" presetID="53" presetClass="entr" presetSubtype="16"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225442508"/>
              </p:ext>
            </p:extLst>
          </p:nvPr>
        </p:nvGraphicFramePr>
        <p:xfrm>
          <a:off x="0" y="-346293"/>
          <a:ext cx="18288000" cy="10979587"/>
        </p:xfrm>
        <a:graphic>
          <a:graphicData uri="http://schemas.openxmlformats.org/drawingml/2006/table">
            <a:tbl>
              <a:tblPr/>
              <a:tblGrid>
                <a:gridCol w="3326247">
                  <a:extLst>
                    <a:ext uri="{9D8B030D-6E8A-4147-A177-3AD203B41FA5}">
                      <a16:colId xmlns:a16="http://schemas.microsoft.com/office/drawing/2014/main" val="20000"/>
                    </a:ext>
                  </a:extLst>
                </a:gridCol>
                <a:gridCol w="3445496">
                  <a:extLst>
                    <a:ext uri="{9D8B030D-6E8A-4147-A177-3AD203B41FA5}">
                      <a16:colId xmlns:a16="http://schemas.microsoft.com/office/drawing/2014/main" val="20001"/>
                    </a:ext>
                  </a:extLst>
                </a:gridCol>
                <a:gridCol w="11516257">
                  <a:extLst>
                    <a:ext uri="{9D8B030D-6E8A-4147-A177-3AD203B41FA5}">
                      <a16:colId xmlns:a16="http://schemas.microsoft.com/office/drawing/2014/main" val="20002"/>
                    </a:ext>
                  </a:extLst>
                </a:gridCol>
              </a:tblGrid>
              <a:tr h="1544331">
                <a:tc>
                  <a:txBody>
                    <a:bodyPr/>
                    <a:lstStyle/>
                    <a:p>
                      <a:pPr algn="ctr">
                        <a:lnSpc>
                          <a:spcPts val="1960"/>
                        </a:lnSpc>
                      </a:pPr>
                      <a:endParaRPr/>
                    </a:p>
                    <a:p>
                      <a:pPr algn="ctr">
                        <a:lnSpc>
                          <a:spcPts val="1960"/>
                        </a:lnSpc>
                      </a:pPr>
                      <a:r>
                        <a:rPr lang="en-US" sz="1400">
                          <a:solidFill>
                            <a:srgbClr val="FFFFFF"/>
                          </a:solidFill>
                          <a:latin typeface="Roboto"/>
                        </a:rPr>
                        <a:t>  Module Name </a:t>
                      </a:r>
                    </a:p>
                    <a:p>
                      <a:pPr algn="ctr">
                        <a:lnSpc>
                          <a:spcPts val="1960"/>
                        </a:lnSpc>
                      </a:pPr>
                      <a:r>
                        <a:rPr lang="en-US" sz="1400">
                          <a:solidFill>
                            <a:srgbClr val="FFFFFF"/>
                          </a:solidFill>
                          <a:latin typeface="Roboto"/>
                        </a:rPr>
                        <a:t>  Applicable</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a:p>
                    <a:p>
                      <a:pPr algn="ctr">
                        <a:lnSpc>
                          <a:spcPts val="1960"/>
                        </a:lnSpc>
                      </a:pPr>
                      <a:r>
                        <a:rPr lang="en-US" sz="1400">
                          <a:solidFill>
                            <a:srgbClr val="FFFFFF"/>
                          </a:solidFill>
                          <a:latin typeface="Roboto"/>
                        </a:rPr>
                        <a:t>  Roles </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a:p>
                    <a:p>
                      <a:pPr algn="ctr">
                        <a:lnSpc>
                          <a:spcPts val="1960"/>
                        </a:lnSpc>
                      </a:pPr>
                      <a:r>
                        <a:rPr lang="en-US" sz="1400">
                          <a:solidFill>
                            <a:srgbClr val="FFFFFF"/>
                          </a:solidFill>
                          <a:latin typeface="Roboto"/>
                        </a:rPr>
                        <a:t>   Description</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10000"/>
                  </a:ext>
                </a:extLst>
              </a:tr>
              <a:tr h="1432478">
                <a:tc>
                  <a:txBody>
                    <a:bodyPr/>
                    <a:lstStyle/>
                    <a:p>
                      <a:pPr algn="ctr">
                        <a:lnSpc>
                          <a:spcPts val="1960"/>
                        </a:lnSpc>
                      </a:pPr>
                      <a:endParaRPr/>
                    </a:p>
                    <a:p>
                      <a:pPr algn="ctr">
                        <a:lnSpc>
                          <a:spcPts val="1960"/>
                        </a:lnSpc>
                      </a:pPr>
                      <a:r>
                        <a:rPr lang="en-US" sz="1400">
                          <a:solidFill>
                            <a:srgbClr val="FFFFFF"/>
                          </a:solidFill>
                          <a:latin typeface="Roboto"/>
                        </a:rPr>
                        <a:t>  Đăng nhập</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a:p>
                    <a:p>
                      <a:pPr algn="ctr">
                        <a:lnSpc>
                          <a:spcPts val="1960"/>
                        </a:lnSpc>
                      </a:pPr>
                      <a:r>
                        <a:rPr lang="en-US" sz="1400">
                          <a:solidFill>
                            <a:srgbClr val="FFFFFF"/>
                          </a:solidFill>
                          <a:latin typeface="Roboto"/>
                        </a:rPr>
                        <a:t>  Khách hàng</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dirty="0"/>
                    </a:p>
                    <a:p>
                      <a:pPr algn="ctr">
                        <a:lnSpc>
                          <a:spcPts val="1960"/>
                        </a:lnSpc>
                      </a:pPr>
                      <a:r>
                        <a:rPr lang="en-US" sz="1400" dirty="0">
                          <a:solidFill>
                            <a:srgbClr val="FFFFFF"/>
                          </a:solidFill>
                          <a:latin typeface="Roboto"/>
                        </a:rPr>
                        <a:t>  </a:t>
                      </a:r>
                      <a:r>
                        <a:rPr lang="en-US" sz="1400" dirty="0" err="1">
                          <a:solidFill>
                            <a:srgbClr val="FFFFFF"/>
                          </a:solidFill>
                          <a:latin typeface="Roboto"/>
                        </a:rPr>
                        <a:t>Khách</a:t>
                      </a:r>
                      <a:r>
                        <a:rPr lang="en-US" sz="1400" dirty="0">
                          <a:solidFill>
                            <a:srgbClr val="FFFFFF"/>
                          </a:solidFill>
                          <a:latin typeface="Roboto"/>
                        </a:rPr>
                        <a:t> </a:t>
                      </a:r>
                      <a:r>
                        <a:rPr lang="en-US" sz="1400" dirty="0" err="1">
                          <a:solidFill>
                            <a:srgbClr val="FFFFFF"/>
                          </a:solidFill>
                          <a:latin typeface="Roboto"/>
                        </a:rPr>
                        <a:t>hàng</a:t>
                      </a:r>
                      <a:r>
                        <a:rPr lang="en-US" sz="1400" dirty="0">
                          <a:solidFill>
                            <a:srgbClr val="FFFFFF"/>
                          </a:solidFill>
                          <a:latin typeface="Roboto"/>
                        </a:rPr>
                        <a:t>: </a:t>
                      </a:r>
                      <a:r>
                        <a:rPr lang="en-US" sz="1400" dirty="0" err="1">
                          <a:solidFill>
                            <a:srgbClr val="FFFFFF"/>
                          </a:solidFill>
                          <a:latin typeface="Roboto"/>
                        </a:rPr>
                        <a:t>Khách</a:t>
                      </a:r>
                      <a:r>
                        <a:rPr lang="en-US" sz="1400" dirty="0">
                          <a:solidFill>
                            <a:srgbClr val="FFFFFF"/>
                          </a:solidFill>
                          <a:latin typeface="Roboto"/>
                        </a:rPr>
                        <a:t> </a:t>
                      </a:r>
                      <a:r>
                        <a:rPr lang="en-US" sz="1400" dirty="0" err="1">
                          <a:solidFill>
                            <a:srgbClr val="FFFFFF"/>
                          </a:solidFill>
                          <a:latin typeface="Roboto"/>
                        </a:rPr>
                        <a:t>hàng</a:t>
                      </a:r>
                      <a:r>
                        <a:rPr lang="en-US" sz="1400" dirty="0">
                          <a:solidFill>
                            <a:srgbClr val="FFFFFF"/>
                          </a:solidFill>
                          <a:latin typeface="Roboto"/>
                        </a:rPr>
                        <a:t> </a:t>
                      </a:r>
                      <a:r>
                        <a:rPr lang="en-US" sz="1400" dirty="0" err="1">
                          <a:solidFill>
                            <a:srgbClr val="FFFFFF"/>
                          </a:solidFill>
                          <a:latin typeface="Roboto"/>
                        </a:rPr>
                        <a:t>sẽ</a:t>
                      </a:r>
                      <a:r>
                        <a:rPr lang="en-US" sz="1400" dirty="0">
                          <a:solidFill>
                            <a:srgbClr val="FFFFFF"/>
                          </a:solidFill>
                          <a:latin typeface="Roboto"/>
                        </a:rPr>
                        <a:t> </a:t>
                      </a:r>
                      <a:r>
                        <a:rPr lang="en-US" sz="1400" dirty="0" err="1">
                          <a:solidFill>
                            <a:srgbClr val="FFFFFF"/>
                          </a:solidFill>
                          <a:latin typeface="Roboto"/>
                        </a:rPr>
                        <a:t>được</a:t>
                      </a:r>
                      <a:r>
                        <a:rPr lang="en-US" sz="1400" dirty="0">
                          <a:solidFill>
                            <a:srgbClr val="FFFFFF"/>
                          </a:solidFill>
                          <a:latin typeface="Roboto"/>
                        </a:rPr>
                        <a:t> </a:t>
                      </a:r>
                      <a:r>
                        <a:rPr lang="en-US" sz="1400" dirty="0" err="1">
                          <a:solidFill>
                            <a:srgbClr val="FFFFFF"/>
                          </a:solidFill>
                          <a:latin typeface="Roboto"/>
                        </a:rPr>
                        <a:t>yêu</a:t>
                      </a:r>
                      <a:r>
                        <a:rPr lang="en-US" sz="1400" dirty="0">
                          <a:solidFill>
                            <a:srgbClr val="FFFFFF"/>
                          </a:solidFill>
                          <a:latin typeface="Roboto"/>
                        </a:rPr>
                        <a:t> </a:t>
                      </a:r>
                      <a:r>
                        <a:rPr lang="en-US" sz="1400" dirty="0" err="1">
                          <a:solidFill>
                            <a:srgbClr val="FFFFFF"/>
                          </a:solidFill>
                          <a:latin typeface="Roboto"/>
                        </a:rPr>
                        <a:t>cầu</a:t>
                      </a:r>
                      <a:r>
                        <a:rPr lang="en-US" sz="1400" dirty="0">
                          <a:solidFill>
                            <a:srgbClr val="FFFFFF"/>
                          </a:solidFill>
                          <a:latin typeface="Roboto"/>
                        </a:rPr>
                        <a:t> </a:t>
                      </a:r>
                      <a:r>
                        <a:rPr lang="en-US" sz="1400" dirty="0" err="1">
                          <a:solidFill>
                            <a:srgbClr val="FFFFFF"/>
                          </a:solidFill>
                          <a:latin typeface="Roboto"/>
                        </a:rPr>
                        <a:t>đăng</a:t>
                      </a:r>
                      <a:r>
                        <a:rPr lang="en-US" sz="1400" dirty="0">
                          <a:solidFill>
                            <a:srgbClr val="FFFFFF"/>
                          </a:solidFill>
                          <a:latin typeface="Roboto"/>
                        </a:rPr>
                        <a:t> </a:t>
                      </a:r>
                      <a:r>
                        <a:rPr lang="en-US" sz="1400" dirty="0" err="1">
                          <a:solidFill>
                            <a:srgbClr val="FFFFFF"/>
                          </a:solidFill>
                          <a:latin typeface="Roboto"/>
                        </a:rPr>
                        <a:t>nhập</a:t>
                      </a:r>
                      <a:r>
                        <a:rPr lang="en-US" sz="1400" dirty="0">
                          <a:solidFill>
                            <a:srgbClr val="FFFFFF"/>
                          </a:solidFill>
                          <a:latin typeface="Roboto"/>
                        </a:rPr>
                        <a:t> </a:t>
                      </a:r>
                      <a:r>
                        <a:rPr lang="en-US" sz="1400" dirty="0" err="1">
                          <a:solidFill>
                            <a:srgbClr val="FFFFFF"/>
                          </a:solidFill>
                          <a:latin typeface="Roboto"/>
                        </a:rPr>
                        <a:t>để</a:t>
                      </a:r>
                      <a:r>
                        <a:rPr lang="en-US" sz="1400" dirty="0">
                          <a:solidFill>
                            <a:srgbClr val="FFFFFF"/>
                          </a:solidFill>
                          <a:latin typeface="Roboto"/>
                        </a:rPr>
                        <a:t> </a:t>
                      </a:r>
                      <a:r>
                        <a:rPr lang="en-US" sz="1400" dirty="0" err="1">
                          <a:solidFill>
                            <a:srgbClr val="FFFFFF"/>
                          </a:solidFill>
                          <a:latin typeface="Roboto"/>
                        </a:rPr>
                        <a:t>có</a:t>
                      </a:r>
                      <a:r>
                        <a:rPr lang="en-US" sz="1400" dirty="0">
                          <a:solidFill>
                            <a:srgbClr val="FFFFFF"/>
                          </a:solidFill>
                          <a:latin typeface="Roboto"/>
                        </a:rPr>
                        <a:t> </a:t>
                      </a:r>
                      <a:r>
                        <a:rPr lang="en-US" sz="1400" dirty="0" err="1">
                          <a:solidFill>
                            <a:srgbClr val="FFFFFF"/>
                          </a:solidFill>
                          <a:latin typeface="Roboto"/>
                        </a:rPr>
                        <a:t>thể</a:t>
                      </a:r>
                      <a:r>
                        <a:rPr lang="en-US" sz="1400" dirty="0">
                          <a:solidFill>
                            <a:srgbClr val="FFFFFF"/>
                          </a:solidFill>
                          <a:latin typeface="Roboto"/>
                        </a:rPr>
                        <a:t> </a:t>
                      </a:r>
                      <a:r>
                        <a:rPr lang="en-US" sz="1400" dirty="0" err="1">
                          <a:solidFill>
                            <a:srgbClr val="FFFFFF"/>
                          </a:solidFill>
                          <a:latin typeface="Roboto"/>
                        </a:rPr>
                        <a:t>truy</a:t>
                      </a:r>
                      <a:r>
                        <a:rPr lang="en-US" sz="1400" dirty="0">
                          <a:solidFill>
                            <a:srgbClr val="FFFFFF"/>
                          </a:solidFill>
                          <a:latin typeface="Roboto"/>
                        </a:rPr>
                        <a:t> </a:t>
                      </a:r>
                      <a:r>
                        <a:rPr lang="en-US" sz="1400" dirty="0" err="1">
                          <a:solidFill>
                            <a:srgbClr val="FFFFFF"/>
                          </a:solidFill>
                          <a:latin typeface="Roboto"/>
                        </a:rPr>
                        <a:t>cập</a:t>
                      </a:r>
                      <a:r>
                        <a:rPr lang="en-US" sz="1400" dirty="0">
                          <a:solidFill>
                            <a:srgbClr val="FFFFFF"/>
                          </a:solidFill>
                          <a:latin typeface="Roboto"/>
                        </a:rPr>
                        <a:t> </a:t>
                      </a:r>
                      <a:r>
                        <a:rPr lang="en-US" sz="1400" dirty="0" err="1">
                          <a:solidFill>
                            <a:srgbClr val="FFFFFF"/>
                          </a:solidFill>
                          <a:latin typeface="Roboto"/>
                        </a:rPr>
                        <a:t>vào</a:t>
                      </a:r>
                      <a:r>
                        <a:rPr lang="en-US" sz="1400" dirty="0">
                          <a:solidFill>
                            <a:srgbClr val="FFFFFF"/>
                          </a:solidFill>
                          <a:latin typeface="Roboto"/>
                        </a:rPr>
                        <a:t> </a:t>
                      </a:r>
                      <a:r>
                        <a:rPr lang="en-US" sz="1400" dirty="0" err="1">
                          <a:solidFill>
                            <a:srgbClr val="FFFFFF"/>
                          </a:solidFill>
                          <a:latin typeface="Roboto"/>
                        </a:rPr>
                        <a:t>trang</a:t>
                      </a:r>
                      <a:r>
                        <a:rPr lang="en-US" sz="1400" dirty="0">
                          <a:solidFill>
                            <a:srgbClr val="FFFFFF"/>
                          </a:solidFill>
                          <a:latin typeface="Roboto"/>
                        </a:rPr>
                        <a:t> web </a:t>
                      </a:r>
                      <a:r>
                        <a:rPr lang="en-US" sz="1400" dirty="0" err="1">
                          <a:solidFill>
                            <a:srgbClr val="FFFFFF"/>
                          </a:solidFill>
                          <a:latin typeface="Roboto"/>
                        </a:rPr>
                        <a:t>để</a:t>
                      </a:r>
                      <a:endParaRPr lang="en-US" sz="1400" dirty="0">
                        <a:solidFill>
                          <a:srgbClr val="FFFFFF"/>
                        </a:solidFill>
                        <a:latin typeface="Roboto"/>
                      </a:endParaRPr>
                    </a:p>
                    <a:p>
                      <a:pPr algn="ctr">
                        <a:lnSpc>
                          <a:spcPts val="1960"/>
                        </a:lnSpc>
                      </a:pPr>
                      <a:r>
                        <a:rPr lang="en-US" sz="1400" dirty="0">
                          <a:solidFill>
                            <a:srgbClr val="FFFFFF"/>
                          </a:solidFill>
                          <a:latin typeface="Roboto"/>
                        </a:rPr>
                        <a:t>  </a:t>
                      </a:r>
                      <a:r>
                        <a:rPr lang="en-US" sz="1400" dirty="0" err="1">
                          <a:solidFill>
                            <a:srgbClr val="FFFFFF"/>
                          </a:solidFill>
                          <a:latin typeface="Roboto"/>
                        </a:rPr>
                        <a:t>có</a:t>
                      </a:r>
                      <a:r>
                        <a:rPr lang="en-US" sz="1400" dirty="0">
                          <a:solidFill>
                            <a:srgbClr val="FFFFFF"/>
                          </a:solidFill>
                          <a:latin typeface="Roboto"/>
                        </a:rPr>
                        <a:t> </a:t>
                      </a:r>
                      <a:r>
                        <a:rPr lang="en-US" sz="1400" dirty="0" err="1">
                          <a:solidFill>
                            <a:srgbClr val="FFFFFF"/>
                          </a:solidFill>
                          <a:latin typeface="Roboto"/>
                        </a:rPr>
                        <a:t>thể</a:t>
                      </a:r>
                      <a:r>
                        <a:rPr lang="en-US" sz="1400" dirty="0">
                          <a:solidFill>
                            <a:srgbClr val="FFFFFF"/>
                          </a:solidFill>
                          <a:latin typeface="Roboto"/>
                        </a:rPr>
                        <a:t> </a:t>
                      </a:r>
                      <a:r>
                        <a:rPr lang="en-US" sz="1400" dirty="0" err="1">
                          <a:solidFill>
                            <a:srgbClr val="FFFFFF"/>
                          </a:solidFill>
                          <a:latin typeface="Roboto"/>
                        </a:rPr>
                        <a:t>sử</a:t>
                      </a:r>
                      <a:r>
                        <a:rPr lang="en-US" sz="1400" dirty="0">
                          <a:solidFill>
                            <a:srgbClr val="FFFFFF"/>
                          </a:solidFill>
                          <a:latin typeface="Roboto"/>
                        </a:rPr>
                        <a:t> </a:t>
                      </a:r>
                      <a:r>
                        <a:rPr lang="en-US" sz="1400" dirty="0" err="1">
                          <a:solidFill>
                            <a:srgbClr val="FFFFFF"/>
                          </a:solidFill>
                          <a:latin typeface="Roboto"/>
                        </a:rPr>
                        <a:t>dụng</a:t>
                      </a:r>
                      <a:r>
                        <a:rPr lang="en-US" sz="1400" dirty="0">
                          <a:solidFill>
                            <a:srgbClr val="FFFFFF"/>
                          </a:solidFill>
                          <a:latin typeface="Roboto"/>
                        </a:rPr>
                        <a:t> </a:t>
                      </a:r>
                      <a:r>
                        <a:rPr lang="en-US" sz="1400" dirty="0" err="1">
                          <a:solidFill>
                            <a:srgbClr val="FFFFFF"/>
                          </a:solidFill>
                          <a:latin typeface="Roboto"/>
                        </a:rPr>
                        <a:t>tất</a:t>
                      </a:r>
                      <a:r>
                        <a:rPr lang="en-US" sz="1400" dirty="0">
                          <a:solidFill>
                            <a:srgbClr val="FFFFFF"/>
                          </a:solidFill>
                          <a:latin typeface="Roboto"/>
                        </a:rPr>
                        <a:t> </a:t>
                      </a:r>
                      <a:r>
                        <a:rPr lang="en-US" sz="1400" dirty="0" err="1">
                          <a:solidFill>
                            <a:srgbClr val="FFFFFF"/>
                          </a:solidFill>
                          <a:latin typeface="Roboto"/>
                        </a:rPr>
                        <a:t>cả</a:t>
                      </a:r>
                      <a:r>
                        <a:rPr lang="en-US" sz="1400" dirty="0">
                          <a:solidFill>
                            <a:srgbClr val="FFFFFF"/>
                          </a:solidFill>
                          <a:latin typeface="Roboto"/>
                        </a:rPr>
                        <a:t> </a:t>
                      </a:r>
                      <a:r>
                        <a:rPr lang="en-US" sz="1400" dirty="0" err="1">
                          <a:solidFill>
                            <a:srgbClr val="FFFFFF"/>
                          </a:solidFill>
                          <a:latin typeface="Roboto"/>
                        </a:rPr>
                        <a:t>các</a:t>
                      </a:r>
                      <a:r>
                        <a:rPr lang="en-US" sz="1400" dirty="0">
                          <a:solidFill>
                            <a:srgbClr val="FFFFFF"/>
                          </a:solidFill>
                          <a:latin typeface="Roboto"/>
                        </a:rPr>
                        <a:t> </a:t>
                      </a:r>
                      <a:r>
                        <a:rPr lang="en-US" sz="1400" dirty="0" err="1">
                          <a:solidFill>
                            <a:srgbClr val="FFFFFF"/>
                          </a:solidFill>
                          <a:latin typeface="Roboto"/>
                        </a:rPr>
                        <a:t>chức</a:t>
                      </a:r>
                      <a:r>
                        <a:rPr lang="en-US" sz="1400" dirty="0">
                          <a:solidFill>
                            <a:srgbClr val="FFFFFF"/>
                          </a:solidFill>
                          <a:latin typeface="Roboto"/>
                        </a:rPr>
                        <a:t> </a:t>
                      </a:r>
                      <a:r>
                        <a:rPr lang="en-US" sz="1400" dirty="0" err="1">
                          <a:solidFill>
                            <a:srgbClr val="FFFFFF"/>
                          </a:solidFill>
                          <a:latin typeface="Roboto"/>
                        </a:rPr>
                        <a:t>năng</a:t>
                      </a:r>
                      <a:r>
                        <a:rPr lang="en-US" sz="1400" dirty="0">
                          <a:solidFill>
                            <a:srgbClr val="FFFFFF"/>
                          </a:solidFill>
                          <a:latin typeface="Roboto"/>
                        </a:rPr>
                        <a:t> </a:t>
                      </a:r>
                      <a:r>
                        <a:rPr lang="en-US" sz="1400" dirty="0" err="1">
                          <a:solidFill>
                            <a:srgbClr val="FFFFFF"/>
                          </a:solidFill>
                          <a:latin typeface="Roboto"/>
                        </a:rPr>
                        <a:t>của</a:t>
                      </a:r>
                      <a:r>
                        <a:rPr lang="en-US" sz="1400" dirty="0">
                          <a:solidFill>
                            <a:srgbClr val="FFFFFF"/>
                          </a:solidFill>
                          <a:latin typeface="Roboto"/>
                        </a:rPr>
                        <a:t> </a:t>
                      </a:r>
                      <a:r>
                        <a:rPr lang="en-US" sz="1400" dirty="0" err="1">
                          <a:solidFill>
                            <a:srgbClr val="FFFFFF"/>
                          </a:solidFill>
                          <a:latin typeface="Roboto"/>
                        </a:rPr>
                        <a:t>trang</a:t>
                      </a:r>
                      <a:r>
                        <a:rPr lang="en-US" sz="1400" dirty="0">
                          <a:solidFill>
                            <a:srgbClr val="FFFFFF"/>
                          </a:solidFill>
                          <a:latin typeface="Roboto"/>
                        </a:rPr>
                        <a:t> web.</a:t>
                      </a:r>
                    </a:p>
                    <a:p>
                      <a:pPr algn="ctr">
                        <a:lnSpc>
                          <a:spcPts val="1960"/>
                        </a:lnSpc>
                      </a:pPr>
                      <a:r>
                        <a:rPr lang="en-US" sz="1400" dirty="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10001"/>
                  </a:ext>
                </a:extLst>
              </a:tr>
              <a:tr h="1432478">
                <a:tc>
                  <a:txBody>
                    <a:bodyPr/>
                    <a:lstStyle/>
                    <a:p>
                      <a:pPr algn="ctr">
                        <a:lnSpc>
                          <a:spcPts val="1960"/>
                        </a:lnSpc>
                      </a:pPr>
                      <a:endParaRPr/>
                    </a:p>
                    <a:p>
                      <a:pPr algn="ctr">
                        <a:lnSpc>
                          <a:spcPts val="1960"/>
                        </a:lnSpc>
                      </a:pPr>
                      <a:r>
                        <a:rPr lang="en-US" sz="1400">
                          <a:solidFill>
                            <a:srgbClr val="FFFFFF"/>
                          </a:solidFill>
                          <a:latin typeface="Roboto"/>
                        </a:rPr>
                        <a:t>  Đăng</a:t>
                      </a:r>
                    </a:p>
                    <a:p>
                      <a:pPr algn="ctr">
                        <a:lnSpc>
                          <a:spcPts val="1960"/>
                        </a:lnSpc>
                      </a:pPr>
                      <a:r>
                        <a:rPr lang="en-US" sz="1400">
                          <a:solidFill>
                            <a:srgbClr val="FFFFFF"/>
                          </a:solidFill>
                          <a:latin typeface="Roboto"/>
                        </a:rPr>
                        <a:t>  ký</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a:p>
                    <a:p>
                      <a:pPr algn="ctr">
                        <a:lnSpc>
                          <a:spcPts val="1960"/>
                        </a:lnSpc>
                      </a:pPr>
                      <a:r>
                        <a:rPr lang="en-US" sz="1400">
                          <a:solidFill>
                            <a:srgbClr val="FFFFFF"/>
                          </a:solidFill>
                          <a:latin typeface="Roboto"/>
                        </a:rPr>
                        <a:t>  Khách hàng</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dirty="0"/>
                    </a:p>
                    <a:p>
                      <a:pPr algn="ctr">
                        <a:lnSpc>
                          <a:spcPts val="1960"/>
                        </a:lnSpc>
                      </a:pPr>
                      <a:r>
                        <a:rPr lang="en-US" sz="1400" dirty="0">
                          <a:solidFill>
                            <a:srgbClr val="FFFFFF"/>
                          </a:solidFill>
                          <a:latin typeface="Roboto"/>
                        </a:rPr>
                        <a:t>  </a:t>
                      </a:r>
                      <a:r>
                        <a:rPr lang="en-US" sz="1400" dirty="0" err="1">
                          <a:solidFill>
                            <a:srgbClr val="FFFFFF"/>
                          </a:solidFill>
                          <a:latin typeface="Roboto"/>
                        </a:rPr>
                        <a:t>Khách</a:t>
                      </a:r>
                      <a:r>
                        <a:rPr lang="en-US" sz="1400" dirty="0">
                          <a:solidFill>
                            <a:srgbClr val="FFFFFF"/>
                          </a:solidFill>
                          <a:latin typeface="Roboto"/>
                        </a:rPr>
                        <a:t> </a:t>
                      </a:r>
                      <a:r>
                        <a:rPr lang="en-US" sz="1400" dirty="0" err="1">
                          <a:solidFill>
                            <a:srgbClr val="FFFFFF"/>
                          </a:solidFill>
                          <a:latin typeface="Roboto"/>
                        </a:rPr>
                        <a:t>hàng</a:t>
                      </a:r>
                      <a:r>
                        <a:rPr lang="en-US" sz="1400" dirty="0">
                          <a:solidFill>
                            <a:srgbClr val="FFFFFF"/>
                          </a:solidFill>
                          <a:latin typeface="Roboto"/>
                        </a:rPr>
                        <a:t>: </a:t>
                      </a:r>
                      <a:r>
                        <a:rPr lang="en-US" sz="1400" dirty="0" err="1">
                          <a:solidFill>
                            <a:srgbClr val="FFFFFF"/>
                          </a:solidFill>
                          <a:latin typeface="Roboto"/>
                        </a:rPr>
                        <a:t>Khách</a:t>
                      </a:r>
                      <a:r>
                        <a:rPr lang="en-US" sz="1400" dirty="0">
                          <a:solidFill>
                            <a:srgbClr val="FFFFFF"/>
                          </a:solidFill>
                          <a:latin typeface="Roboto"/>
                        </a:rPr>
                        <a:t> </a:t>
                      </a:r>
                      <a:r>
                        <a:rPr lang="en-US" sz="1400" dirty="0" err="1">
                          <a:solidFill>
                            <a:srgbClr val="FFFFFF"/>
                          </a:solidFill>
                          <a:latin typeface="Roboto"/>
                        </a:rPr>
                        <a:t>hàng</a:t>
                      </a:r>
                      <a:r>
                        <a:rPr lang="en-US" sz="1400" dirty="0">
                          <a:solidFill>
                            <a:srgbClr val="FFFFFF"/>
                          </a:solidFill>
                          <a:latin typeface="Roboto"/>
                        </a:rPr>
                        <a:t> </a:t>
                      </a:r>
                      <a:r>
                        <a:rPr lang="en-US" sz="1400" dirty="0" err="1">
                          <a:solidFill>
                            <a:srgbClr val="FFFFFF"/>
                          </a:solidFill>
                          <a:latin typeface="Roboto"/>
                        </a:rPr>
                        <a:t>có</a:t>
                      </a:r>
                      <a:r>
                        <a:rPr lang="en-US" sz="1400" dirty="0">
                          <a:solidFill>
                            <a:srgbClr val="FFFFFF"/>
                          </a:solidFill>
                          <a:latin typeface="Roboto"/>
                        </a:rPr>
                        <a:t> </a:t>
                      </a:r>
                      <a:r>
                        <a:rPr lang="en-US" sz="1400" dirty="0" err="1">
                          <a:solidFill>
                            <a:srgbClr val="FFFFFF"/>
                          </a:solidFill>
                          <a:latin typeface="Roboto"/>
                        </a:rPr>
                        <a:t>thể</a:t>
                      </a:r>
                      <a:r>
                        <a:rPr lang="en-US" sz="1400" dirty="0">
                          <a:solidFill>
                            <a:srgbClr val="FFFFFF"/>
                          </a:solidFill>
                          <a:latin typeface="Roboto"/>
                        </a:rPr>
                        <a:t> </a:t>
                      </a:r>
                      <a:r>
                        <a:rPr lang="en-US" sz="1400" dirty="0" err="1">
                          <a:solidFill>
                            <a:srgbClr val="FFFFFF"/>
                          </a:solidFill>
                          <a:latin typeface="Roboto"/>
                        </a:rPr>
                        <a:t>đăng</a:t>
                      </a:r>
                      <a:r>
                        <a:rPr lang="en-US" sz="1400" dirty="0">
                          <a:solidFill>
                            <a:srgbClr val="FFFFFF"/>
                          </a:solidFill>
                          <a:latin typeface="Roboto"/>
                        </a:rPr>
                        <a:t> </a:t>
                      </a:r>
                      <a:r>
                        <a:rPr lang="en-US" sz="1400" dirty="0" err="1">
                          <a:solidFill>
                            <a:srgbClr val="FFFFFF"/>
                          </a:solidFill>
                          <a:latin typeface="Roboto"/>
                        </a:rPr>
                        <a:t>ký</a:t>
                      </a:r>
                      <a:r>
                        <a:rPr lang="en-US" sz="1400" dirty="0">
                          <a:solidFill>
                            <a:srgbClr val="FFFFFF"/>
                          </a:solidFill>
                          <a:latin typeface="Roboto"/>
                        </a:rPr>
                        <a:t> </a:t>
                      </a:r>
                      <a:r>
                        <a:rPr lang="en-US" sz="1400" dirty="0" err="1">
                          <a:solidFill>
                            <a:srgbClr val="FFFFFF"/>
                          </a:solidFill>
                          <a:latin typeface="Roboto"/>
                        </a:rPr>
                        <a:t>tài</a:t>
                      </a:r>
                      <a:r>
                        <a:rPr lang="en-US" sz="1400" dirty="0">
                          <a:solidFill>
                            <a:srgbClr val="FFFFFF"/>
                          </a:solidFill>
                          <a:latin typeface="Roboto"/>
                        </a:rPr>
                        <a:t> </a:t>
                      </a:r>
                      <a:r>
                        <a:rPr lang="en-US" sz="1400" dirty="0" err="1">
                          <a:solidFill>
                            <a:srgbClr val="FFFFFF"/>
                          </a:solidFill>
                          <a:latin typeface="Roboto"/>
                        </a:rPr>
                        <a:t>khoản</a:t>
                      </a:r>
                      <a:r>
                        <a:rPr lang="en-US" sz="1400" dirty="0">
                          <a:solidFill>
                            <a:srgbClr val="FFFFFF"/>
                          </a:solidFill>
                          <a:latin typeface="Roboto"/>
                        </a:rPr>
                        <a:t> </a:t>
                      </a:r>
                      <a:r>
                        <a:rPr lang="en-US" sz="1400" dirty="0" err="1">
                          <a:solidFill>
                            <a:srgbClr val="FFFFFF"/>
                          </a:solidFill>
                          <a:latin typeface="Roboto"/>
                        </a:rPr>
                        <a:t>để</a:t>
                      </a:r>
                      <a:r>
                        <a:rPr lang="en-US" sz="1400" dirty="0">
                          <a:solidFill>
                            <a:srgbClr val="FFFFFF"/>
                          </a:solidFill>
                          <a:latin typeface="Roboto"/>
                        </a:rPr>
                        <a:t> </a:t>
                      </a:r>
                      <a:r>
                        <a:rPr lang="en-US" sz="1400" dirty="0" err="1">
                          <a:solidFill>
                            <a:srgbClr val="FFFFFF"/>
                          </a:solidFill>
                          <a:latin typeface="Roboto"/>
                        </a:rPr>
                        <a:t>có</a:t>
                      </a:r>
                      <a:r>
                        <a:rPr lang="en-US" sz="1400" dirty="0">
                          <a:solidFill>
                            <a:srgbClr val="FFFFFF"/>
                          </a:solidFill>
                          <a:latin typeface="Roboto"/>
                        </a:rPr>
                        <a:t> </a:t>
                      </a:r>
                      <a:r>
                        <a:rPr lang="en-US" sz="1400" dirty="0" err="1">
                          <a:solidFill>
                            <a:srgbClr val="FFFFFF"/>
                          </a:solidFill>
                          <a:latin typeface="Roboto"/>
                        </a:rPr>
                        <a:t>thể</a:t>
                      </a:r>
                      <a:r>
                        <a:rPr lang="en-US" sz="1400" dirty="0">
                          <a:solidFill>
                            <a:srgbClr val="FFFFFF"/>
                          </a:solidFill>
                          <a:latin typeface="Roboto"/>
                        </a:rPr>
                        <a:t> </a:t>
                      </a:r>
                      <a:r>
                        <a:rPr lang="en-US" sz="1400" dirty="0" err="1">
                          <a:solidFill>
                            <a:srgbClr val="FFFFFF"/>
                          </a:solidFill>
                          <a:latin typeface="Roboto"/>
                        </a:rPr>
                        <a:t>đăng</a:t>
                      </a:r>
                      <a:r>
                        <a:rPr lang="en-US" sz="1400" dirty="0">
                          <a:solidFill>
                            <a:srgbClr val="FFFFFF"/>
                          </a:solidFill>
                          <a:latin typeface="Roboto"/>
                        </a:rPr>
                        <a:t> </a:t>
                      </a:r>
                      <a:r>
                        <a:rPr lang="en-US" sz="1400" dirty="0" err="1">
                          <a:solidFill>
                            <a:srgbClr val="FFFFFF"/>
                          </a:solidFill>
                          <a:latin typeface="Roboto"/>
                        </a:rPr>
                        <a:t>nhập</a:t>
                      </a:r>
                      <a:r>
                        <a:rPr lang="en-US" sz="1400" dirty="0">
                          <a:solidFill>
                            <a:srgbClr val="FFFFFF"/>
                          </a:solidFill>
                          <a:latin typeface="Roboto"/>
                        </a:rPr>
                        <a:t> </a:t>
                      </a:r>
                      <a:r>
                        <a:rPr lang="en-US" sz="1400" dirty="0" err="1">
                          <a:solidFill>
                            <a:srgbClr val="FFFFFF"/>
                          </a:solidFill>
                          <a:latin typeface="Roboto"/>
                        </a:rPr>
                        <a:t>trải</a:t>
                      </a:r>
                      <a:r>
                        <a:rPr lang="en-US" sz="1400" dirty="0">
                          <a:solidFill>
                            <a:srgbClr val="FFFFFF"/>
                          </a:solidFill>
                          <a:latin typeface="Roboto"/>
                        </a:rPr>
                        <a:t> </a:t>
                      </a:r>
                      <a:r>
                        <a:rPr lang="en-US" sz="1400" dirty="0" err="1">
                          <a:solidFill>
                            <a:srgbClr val="FFFFFF"/>
                          </a:solidFill>
                          <a:latin typeface="Roboto"/>
                        </a:rPr>
                        <a:t>nghiệm</a:t>
                      </a:r>
                      <a:endParaRPr lang="en-US" sz="1400" dirty="0">
                        <a:solidFill>
                          <a:srgbClr val="FFFFFF"/>
                        </a:solidFill>
                        <a:latin typeface="Roboto"/>
                      </a:endParaRPr>
                    </a:p>
                    <a:p>
                      <a:pPr algn="ctr">
                        <a:lnSpc>
                          <a:spcPts val="1960"/>
                        </a:lnSpc>
                      </a:pPr>
                      <a:r>
                        <a:rPr lang="en-US" sz="1400" dirty="0">
                          <a:solidFill>
                            <a:srgbClr val="FFFFFF"/>
                          </a:solidFill>
                          <a:latin typeface="Roboto"/>
                        </a:rPr>
                        <a:t>  website.</a:t>
                      </a:r>
                    </a:p>
                    <a:p>
                      <a:pPr algn="ctr">
                        <a:lnSpc>
                          <a:spcPts val="1960"/>
                        </a:lnSpc>
                      </a:pPr>
                      <a:r>
                        <a:rPr lang="en-US" sz="1400" dirty="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10002"/>
                  </a:ext>
                </a:extLst>
              </a:tr>
              <a:tr h="2425663">
                <a:tc>
                  <a:txBody>
                    <a:bodyPr/>
                    <a:lstStyle/>
                    <a:p>
                      <a:pPr algn="ctr">
                        <a:lnSpc>
                          <a:spcPts val="1960"/>
                        </a:lnSpc>
                      </a:pPr>
                      <a:endParaRPr/>
                    </a:p>
                    <a:p>
                      <a:pPr algn="ctr">
                        <a:lnSpc>
                          <a:spcPts val="1960"/>
                        </a:lnSpc>
                      </a:pPr>
                      <a:r>
                        <a:rPr lang="en-US" sz="1400">
                          <a:solidFill>
                            <a:srgbClr val="FFFFFF"/>
                          </a:solidFill>
                          <a:latin typeface="Roboto"/>
                        </a:rPr>
                        <a:t>  Trang chủ </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a:p>
                    <a:p>
                      <a:pPr algn="ctr">
                        <a:lnSpc>
                          <a:spcPts val="1960"/>
                        </a:lnSpc>
                      </a:pPr>
                      <a:r>
                        <a:rPr lang="en-US" sz="1400">
                          <a:solidFill>
                            <a:srgbClr val="FFFFFF"/>
                          </a:solidFill>
                          <a:latin typeface="Roboto"/>
                        </a:rPr>
                        <a:t>  Quản</a:t>
                      </a:r>
                    </a:p>
                    <a:p>
                      <a:pPr algn="ctr">
                        <a:lnSpc>
                          <a:spcPts val="1960"/>
                        </a:lnSpc>
                      </a:pPr>
                      <a:r>
                        <a:rPr lang="en-US" sz="1400">
                          <a:solidFill>
                            <a:srgbClr val="FFFFFF"/>
                          </a:solidFill>
                          <a:latin typeface="Roboto"/>
                        </a:rPr>
                        <a:t>  lý Khách hàng</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dirty="0"/>
                    </a:p>
                    <a:p>
                      <a:pPr algn="ctr">
                        <a:lnSpc>
                          <a:spcPts val="1960"/>
                        </a:lnSpc>
                      </a:pPr>
                      <a:r>
                        <a:rPr lang="en-US" sz="1400" dirty="0">
                          <a:solidFill>
                            <a:srgbClr val="FFFFFF"/>
                          </a:solidFill>
                          <a:latin typeface="Roboto"/>
                        </a:rPr>
                        <a:t>  Trang</a:t>
                      </a:r>
                    </a:p>
                    <a:p>
                      <a:pPr algn="ctr">
                        <a:lnSpc>
                          <a:spcPts val="1960"/>
                        </a:lnSpc>
                      </a:pPr>
                      <a:r>
                        <a:rPr lang="en-US" sz="1400" dirty="0">
                          <a:solidFill>
                            <a:srgbClr val="FFFFFF"/>
                          </a:solidFill>
                          <a:latin typeface="Roboto"/>
                        </a:rPr>
                        <a:t>  </a:t>
                      </a:r>
                      <a:r>
                        <a:rPr lang="en-US" sz="1400" dirty="0" err="1">
                          <a:solidFill>
                            <a:srgbClr val="FFFFFF"/>
                          </a:solidFill>
                          <a:latin typeface="Roboto"/>
                        </a:rPr>
                        <a:t>chủ</a:t>
                      </a:r>
                      <a:r>
                        <a:rPr lang="en-US" sz="1400" dirty="0">
                          <a:solidFill>
                            <a:srgbClr val="FFFFFF"/>
                          </a:solidFill>
                          <a:latin typeface="Roboto"/>
                        </a:rPr>
                        <a:t> </a:t>
                      </a:r>
                      <a:r>
                        <a:rPr lang="en-US" sz="1400" dirty="0" err="1">
                          <a:solidFill>
                            <a:srgbClr val="FFFFFF"/>
                          </a:solidFill>
                          <a:latin typeface="Roboto"/>
                        </a:rPr>
                        <a:t>là</a:t>
                      </a:r>
                      <a:r>
                        <a:rPr lang="en-US" sz="1400" dirty="0">
                          <a:solidFill>
                            <a:srgbClr val="FFFFFF"/>
                          </a:solidFill>
                          <a:latin typeface="Roboto"/>
                        </a:rPr>
                        <a:t> </a:t>
                      </a:r>
                      <a:r>
                        <a:rPr lang="en-US" sz="1400" dirty="0" err="1">
                          <a:solidFill>
                            <a:srgbClr val="FFFFFF"/>
                          </a:solidFill>
                          <a:latin typeface="Roboto"/>
                        </a:rPr>
                        <a:t>trang</a:t>
                      </a:r>
                      <a:r>
                        <a:rPr lang="en-US" sz="1400" dirty="0">
                          <a:solidFill>
                            <a:srgbClr val="FFFFFF"/>
                          </a:solidFill>
                          <a:latin typeface="Roboto"/>
                        </a:rPr>
                        <a:t> </a:t>
                      </a:r>
                      <a:r>
                        <a:rPr lang="en-US" sz="1400" dirty="0" err="1">
                          <a:solidFill>
                            <a:srgbClr val="FFFFFF"/>
                          </a:solidFill>
                          <a:latin typeface="Roboto"/>
                        </a:rPr>
                        <a:t>chính</a:t>
                      </a:r>
                      <a:r>
                        <a:rPr lang="en-US" sz="1400" dirty="0">
                          <a:solidFill>
                            <a:srgbClr val="FFFFFF"/>
                          </a:solidFill>
                          <a:latin typeface="Roboto"/>
                        </a:rPr>
                        <a:t> </a:t>
                      </a:r>
                      <a:r>
                        <a:rPr lang="en-US" sz="1400" dirty="0" err="1">
                          <a:solidFill>
                            <a:srgbClr val="FFFFFF"/>
                          </a:solidFill>
                          <a:latin typeface="Roboto"/>
                        </a:rPr>
                        <a:t>của</a:t>
                      </a:r>
                      <a:r>
                        <a:rPr lang="en-US" sz="1400" dirty="0">
                          <a:solidFill>
                            <a:srgbClr val="FFFFFF"/>
                          </a:solidFill>
                          <a:latin typeface="Roboto"/>
                        </a:rPr>
                        <a:t> </a:t>
                      </a:r>
                      <a:r>
                        <a:rPr lang="en-US" sz="1400" dirty="0" err="1">
                          <a:solidFill>
                            <a:srgbClr val="FFFFFF"/>
                          </a:solidFill>
                          <a:latin typeface="Roboto"/>
                        </a:rPr>
                        <a:t>trang</a:t>
                      </a:r>
                      <a:r>
                        <a:rPr lang="en-US" sz="1400" dirty="0">
                          <a:solidFill>
                            <a:srgbClr val="FFFFFF"/>
                          </a:solidFill>
                          <a:latin typeface="Roboto"/>
                        </a:rPr>
                        <a:t> web, </a:t>
                      </a:r>
                      <a:r>
                        <a:rPr lang="en-US" sz="1400" dirty="0" err="1">
                          <a:solidFill>
                            <a:srgbClr val="FFFFFF"/>
                          </a:solidFill>
                          <a:latin typeface="Roboto"/>
                        </a:rPr>
                        <a:t>nơi</a:t>
                      </a:r>
                      <a:r>
                        <a:rPr lang="en-US" sz="1400" dirty="0">
                          <a:solidFill>
                            <a:srgbClr val="FFFFFF"/>
                          </a:solidFill>
                          <a:latin typeface="Roboto"/>
                        </a:rPr>
                        <a:t> </a:t>
                      </a:r>
                      <a:r>
                        <a:rPr lang="en-US" sz="1400" dirty="0" err="1">
                          <a:solidFill>
                            <a:srgbClr val="FFFFFF"/>
                          </a:solidFill>
                          <a:latin typeface="Roboto"/>
                        </a:rPr>
                        <a:t>mọi</a:t>
                      </a:r>
                      <a:r>
                        <a:rPr lang="en-US" sz="1400" dirty="0">
                          <a:solidFill>
                            <a:srgbClr val="FFFFFF"/>
                          </a:solidFill>
                          <a:latin typeface="Roboto"/>
                        </a:rPr>
                        <a:t> </a:t>
                      </a:r>
                      <a:r>
                        <a:rPr lang="en-US" sz="1400" dirty="0" err="1">
                          <a:solidFill>
                            <a:srgbClr val="FFFFFF"/>
                          </a:solidFill>
                          <a:latin typeface="Roboto"/>
                        </a:rPr>
                        <a:t>người</a:t>
                      </a:r>
                      <a:r>
                        <a:rPr lang="en-US" sz="1400" dirty="0">
                          <a:solidFill>
                            <a:srgbClr val="FFFFFF"/>
                          </a:solidFill>
                          <a:latin typeface="Roboto"/>
                        </a:rPr>
                        <a:t> </a:t>
                      </a:r>
                      <a:r>
                        <a:rPr lang="en-US" sz="1400" dirty="0" err="1">
                          <a:solidFill>
                            <a:srgbClr val="FFFFFF"/>
                          </a:solidFill>
                          <a:latin typeface="Roboto"/>
                        </a:rPr>
                        <a:t>có</a:t>
                      </a:r>
                      <a:r>
                        <a:rPr lang="en-US" sz="1400" dirty="0">
                          <a:solidFill>
                            <a:srgbClr val="FFFFFF"/>
                          </a:solidFill>
                          <a:latin typeface="Roboto"/>
                        </a:rPr>
                        <a:t> </a:t>
                      </a:r>
                      <a:r>
                        <a:rPr lang="en-US" sz="1400" dirty="0" err="1">
                          <a:solidFill>
                            <a:srgbClr val="FFFFFF"/>
                          </a:solidFill>
                          <a:latin typeface="Roboto"/>
                        </a:rPr>
                        <a:t>thể</a:t>
                      </a:r>
                      <a:r>
                        <a:rPr lang="en-US" sz="1400" dirty="0">
                          <a:solidFill>
                            <a:srgbClr val="FFFFFF"/>
                          </a:solidFill>
                          <a:latin typeface="Roboto"/>
                        </a:rPr>
                        <a:t> </a:t>
                      </a:r>
                      <a:r>
                        <a:rPr lang="en-US" sz="1400" dirty="0" err="1">
                          <a:solidFill>
                            <a:srgbClr val="FFFFFF"/>
                          </a:solidFill>
                          <a:latin typeface="Roboto"/>
                        </a:rPr>
                        <a:t>xem</a:t>
                      </a:r>
                      <a:r>
                        <a:rPr lang="en-US" sz="1400" dirty="0">
                          <a:solidFill>
                            <a:srgbClr val="FFFFFF"/>
                          </a:solidFill>
                          <a:latin typeface="Roboto"/>
                        </a:rPr>
                        <a:t> </a:t>
                      </a:r>
                      <a:r>
                        <a:rPr lang="en-US" sz="1400" dirty="0" err="1">
                          <a:solidFill>
                            <a:srgbClr val="FFFFFF"/>
                          </a:solidFill>
                          <a:latin typeface="Roboto"/>
                        </a:rPr>
                        <a:t>nó</a:t>
                      </a:r>
                      <a:endParaRPr lang="en-US" sz="1400" dirty="0">
                        <a:solidFill>
                          <a:srgbClr val="FFFFFF"/>
                        </a:solidFill>
                        <a:latin typeface="Roboto"/>
                      </a:endParaRPr>
                    </a:p>
                    <a:p>
                      <a:pPr algn="ctr">
                        <a:lnSpc>
                          <a:spcPts val="1960"/>
                        </a:lnSpc>
                      </a:pPr>
                      <a:r>
                        <a:rPr lang="en-US" sz="1400" dirty="0">
                          <a:solidFill>
                            <a:srgbClr val="FFFFFF"/>
                          </a:solidFill>
                          <a:latin typeface="Roboto"/>
                        </a:rPr>
                        <a:t>  </a:t>
                      </a:r>
                      <a:r>
                        <a:rPr lang="en-US" sz="1400" dirty="0" err="1">
                          <a:solidFill>
                            <a:srgbClr val="FFFFFF"/>
                          </a:solidFill>
                          <a:latin typeface="Roboto"/>
                        </a:rPr>
                        <a:t>Khách</a:t>
                      </a:r>
                      <a:r>
                        <a:rPr lang="en-US" sz="1400" dirty="0">
                          <a:solidFill>
                            <a:srgbClr val="FFFFFF"/>
                          </a:solidFill>
                          <a:latin typeface="Roboto"/>
                        </a:rPr>
                        <a:t> </a:t>
                      </a:r>
                      <a:r>
                        <a:rPr lang="en-US" sz="1400" dirty="0" err="1">
                          <a:solidFill>
                            <a:srgbClr val="FFFFFF"/>
                          </a:solidFill>
                          <a:latin typeface="Roboto"/>
                        </a:rPr>
                        <a:t>hàng</a:t>
                      </a:r>
                      <a:r>
                        <a:rPr lang="en-US" sz="1400" dirty="0">
                          <a:solidFill>
                            <a:srgbClr val="FFFFFF"/>
                          </a:solidFill>
                          <a:latin typeface="Roboto"/>
                        </a:rPr>
                        <a:t>: </a:t>
                      </a:r>
                      <a:r>
                        <a:rPr lang="en-US" sz="1400" dirty="0" err="1">
                          <a:solidFill>
                            <a:srgbClr val="FFFFFF"/>
                          </a:solidFill>
                          <a:latin typeface="Roboto"/>
                        </a:rPr>
                        <a:t>Một</a:t>
                      </a:r>
                      <a:r>
                        <a:rPr lang="en-US" sz="1400" dirty="0">
                          <a:solidFill>
                            <a:srgbClr val="FFFFFF"/>
                          </a:solidFill>
                          <a:latin typeface="Roboto"/>
                        </a:rPr>
                        <a:t> </a:t>
                      </a:r>
                      <a:r>
                        <a:rPr lang="en-US" sz="1400" dirty="0" err="1">
                          <a:solidFill>
                            <a:srgbClr val="FFFFFF"/>
                          </a:solidFill>
                          <a:latin typeface="Roboto"/>
                        </a:rPr>
                        <a:t>khách</a:t>
                      </a:r>
                      <a:r>
                        <a:rPr lang="en-US" sz="1400" dirty="0">
                          <a:solidFill>
                            <a:srgbClr val="FFFFFF"/>
                          </a:solidFill>
                          <a:latin typeface="Roboto"/>
                        </a:rPr>
                        <a:t> </a:t>
                      </a:r>
                      <a:r>
                        <a:rPr lang="en-US" sz="1400" dirty="0" err="1">
                          <a:solidFill>
                            <a:srgbClr val="FFFFFF"/>
                          </a:solidFill>
                          <a:latin typeface="Roboto"/>
                        </a:rPr>
                        <a:t>hàng</a:t>
                      </a:r>
                      <a:r>
                        <a:rPr lang="en-US" sz="1400" dirty="0">
                          <a:solidFill>
                            <a:srgbClr val="FFFFFF"/>
                          </a:solidFill>
                          <a:latin typeface="Roboto"/>
                        </a:rPr>
                        <a:t> </a:t>
                      </a:r>
                      <a:r>
                        <a:rPr lang="en-US" sz="1400" dirty="0" err="1">
                          <a:solidFill>
                            <a:srgbClr val="FFFFFF"/>
                          </a:solidFill>
                          <a:latin typeface="Roboto"/>
                        </a:rPr>
                        <a:t>có</a:t>
                      </a:r>
                      <a:r>
                        <a:rPr lang="en-US" sz="1400" dirty="0">
                          <a:solidFill>
                            <a:srgbClr val="FFFFFF"/>
                          </a:solidFill>
                          <a:latin typeface="Roboto"/>
                        </a:rPr>
                        <a:t> </a:t>
                      </a:r>
                      <a:r>
                        <a:rPr lang="en-US" sz="1400" dirty="0" err="1">
                          <a:solidFill>
                            <a:srgbClr val="FFFFFF"/>
                          </a:solidFill>
                          <a:latin typeface="Roboto"/>
                        </a:rPr>
                        <a:t>thể</a:t>
                      </a:r>
                      <a:r>
                        <a:rPr lang="en-US" sz="1400" dirty="0">
                          <a:solidFill>
                            <a:srgbClr val="FFFFFF"/>
                          </a:solidFill>
                          <a:latin typeface="Roboto"/>
                        </a:rPr>
                        <a:t> </a:t>
                      </a:r>
                      <a:r>
                        <a:rPr lang="en-US" sz="1400" dirty="0" err="1">
                          <a:solidFill>
                            <a:srgbClr val="FFFFFF"/>
                          </a:solidFill>
                          <a:latin typeface="Roboto"/>
                        </a:rPr>
                        <a:t>xem</a:t>
                      </a:r>
                      <a:r>
                        <a:rPr lang="en-US" sz="1400" dirty="0">
                          <a:solidFill>
                            <a:srgbClr val="FFFFFF"/>
                          </a:solidFill>
                          <a:latin typeface="Roboto"/>
                        </a:rPr>
                        <a:t> </a:t>
                      </a:r>
                      <a:r>
                        <a:rPr lang="en-US" sz="1400" dirty="0" err="1">
                          <a:solidFill>
                            <a:srgbClr val="FFFFFF"/>
                          </a:solidFill>
                          <a:latin typeface="Roboto"/>
                        </a:rPr>
                        <a:t>trang</a:t>
                      </a:r>
                      <a:r>
                        <a:rPr lang="en-US" sz="1400" dirty="0">
                          <a:solidFill>
                            <a:srgbClr val="FFFFFF"/>
                          </a:solidFill>
                          <a:latin typeface="Roboto"/>
                        </a:rPr>
                        <a:t> </a:t>
                      </a:r>
                      <a:r>
                        <a:rPr lang="en-US" sz="1400" dirty="0" err="1">
                          <a:solidFill>
                            <a:srgbClr val="FFFFFF"/>
                          </a:solidFill>
                          <a:latin typeface="Roboto"/>
                        </a:rPr>
                        <a:t>chính</a:t>
                      </a:r>
                      <a:r>
                        <a:rPr lang="en-US" sz="1400" dirty="0">
                          <a:solidFill>
                            <a:srgbClr val="FFFFFF"/>
                          </a:solidFill>
                          <a:latin typeface="Roboto"/>
                        </a:rPr>
                        <a:t> </a:t>
                      </a:r>
                      <a:r>
                        <a:rPr lang="en-US" sz="1400" dirty="0" err="1">
                          <a:solidFill>
                            <a:srgbClr val="FFFFFF"/>
                          </a:solidFill>
                          <a:latin typeface="Roboto"/>
                        </a:rPr>
                        <a:t>của</a:t>
                      </a:r>
                      <a:r>
                        <a:rPr lang="en-US" sz="1400" dirty="0">
                          <a:solidFill>
                            <a:srgbClr val="FFFFFF"/>
                          </a:solidFill>
                          <a:latin typeface="Roboto"/>
                        </a:rPr>
                        <a:t> </a:t>
                      </a:r>
                      <a:r>
                        <a:rPr lang="en-US" sz="1400" dirty="0" err="1">
                          <a:solidFill>
                            <a:srgbClr val="FFFFFF"/>
                          </a:solidFill>
                          <a:latin typeface="Roboto"/>
                        </a:rPr>
                        <a:t>trang</a:t>
                      </a:r>
                      <a:r>
                        <a:rPr lang="en-US" sz="1400" dirty="0">
                          <a:solidFill>
                            <a:srgbClr val="FFFFFF"/>
                          </a:solidFill>
                          <a:latin typeface="Roboto"/>
                        </a:rPr>
                        <a:t> web</a:t>
                      </a:r>
                    </a:p>
                    <a:p>
                      <a:pPr algn="ctr">
                        <a:lnSpc>
                          <a:spcPts val="1960"/>
                        </a:lnSpc>
                      </a:pPr>
                      <a:r>
                        <a:rPr lang="en-US" sz="1400" dirty="0">
                          <a:solidFill>
                            <a:srgbClr val="FFFFFF"/>
                          </a:solidFill>
                          <a:latin typeface="Roboto"/>
                        </a:rPr>
                        <a:t>  </a:t>
                      </a:r>
                      <a:r>
                        <a:rPr lang="en-US" sz="1400" dirty="0" err="1">
                          <a:solidFill>
                            <a:srgbClr val="FFFFFF"/>
                          </a:solidFill>
                          <a:latin typeface="Roboto"/>
                        </a:rPr>
                        <a:t>Người</a:t>
                      </a:r>
                      <a:r>
                        <a:rPr lang="en-US" sz="1400" dirty="0">
                          <a:solidFill>
                            <a:srgbClr val="FFFFFF"/>
                          </a:solidFill>
                          <a:latin typeface="Roboto"/>
                        </a:rPr>
                        <a:t> </a:t>
                      </a:r>
                      <a:r>
                        <a:rPr lang="en-US" sz="1400" dirty="0" err="1">
                          <a:solidFill>
                            <a:srgbClr val="FFFFFF"/>
                          </a:solidFill>
                          <a:latin typeface="Roboto"/>
                        </a:rPr>
                        <a:t>quản</a:t>
                      </a:r>
                      <a:endParaRPr lang="en-US" sz="1400" dirty="0">
                        <a:solidFill>
                          <a:srgbClr val="FFFFFF"/>
                        </a:solidFill>
                        <a:latin typeface="Roboto"/>
                      </a:endParaRPr>
                    </a:p>
                    <a:p>
                      <a:pPr algn="ctr">
                        <a:lnSpc>
                          <a:spcPts val="1960"/>
                        </a:lnSpc>
                      </a:pPr>
                      <a:r>
                        <a:rPr lang="en-US" sz="1400" dirty="0">
                          <a:solidFill>
                            <a:srgbClr val="FFFFFF"/>
                          </a:solidFill>
                          <a:latin typeface="Roboto"/>
                        </a:rPr>
                        <a:t>  </a:t>
                      </a:r>
                      <a:r>
                        <a:rPr lang="en-US" sz="1400" dirty="0" err="1">
                          <a:solidFill>
                            <a:srgbClr val="FFFFFF"/>
                          </a:solidFill>
                          <a:latin typeface="Roboto"/>
                        </a:rPr>
                        <a:t>lý</a:t>
                      </a:r>
                      <a:r>
                        <a:rPr lang="en-US" sz="1400" dirty="0">
                          <a:solidFill>
                            <a:srgbClr val="FFFFFF"/>
                          </a:solidFill>
                          <a:latin typeface="Roboto"/>
                        </a:rPr>
                        <a:t>: </a:t>
                      </a:r>
                      <a:r>
                        <a:rPr lang="en-US" sz="1400" dirty="0" err="1">
                          <a:solidFill>
                            <a:srgbClr val="FFFFFF"/>
                          </a:solidFill>
                          <a:latin typeface="Roboto"/>
                        </a:rPr>
                        <a:t>Người</a:t>
                      </a:r>
                      <a:r>
                        <a:rPr lang="en-US" sz="1400" dirty="0">
                          <a:solidFill>
                            <a:srgbClr val="FFFFFF"/>
                          </a:solidFill>
                          <a:latin typeface="Roboto"/>
                        </a:rPr>
                        <a:t> </a:t>
                      </a:r>
                      <a:r>
                        <a:rPr lang="en-US" sz="1400" dirty="0" err="1">
                          <a:solidFill>
                            <a:srgbClr val="FFFFFF"/>
                          </a:solidFill>
                          <a:latin typeface="Roboto"/>
                        </a:rPr>
                        <a:t>quản</a:t>
                      </a:r>
                      <a:r>
                        <a:rPr lang="en-US" sz="1400" dirty="0">
                          <a:solidFill>
                            <a:srgbClr val="FFFFFF"/>
                          </a:solidFill>
                          <a:latin typeface="Roboto"/>
                        </a:rPr>
                        <a:t> </a:t>
                      </a:r>
                      <a:r>
                        <a:rPr lang="en-US" sz="1400" dirty="0" err="1">
                          <a:solidFill>
                            <a:srgbClr val="FFFFFF"/>
                          </a:solidFill>
                          <a:latin typeface="Roboto"/>
                        </a:rPr>
                        <a:t>lý</a:t>
                      </a:r>
                      <a:r>
                        <a:rPr lang="en-US" sz="1400" dirty="0">
                          <a:solidFill>
                            <a:srgbClr val="FFFFFF"/>
                          </a:solidFill>
                          <a:latin typeface="Roboto"/>
                        </a:rPr>
                        <a:t> </a:t>
                      </a:r>
                      <a:r>
                        <a:rPr lang="en-US" sz="1400" dirty="0" err="1">
                          <a:solidFill>
                            <a:srgbClr val="FFFFFF"/>
                          </a:solidFill>
                          <a:latin typeface="Roboto"/>
                        </a:rPr>
                        <a:t>có</a:t>
                      </a:r>
                      <a:r>
                        <a:rPr lang="en-US" sz="1400" dirty="0">
                          <a:solidFill>
                            <a:srgbClr val="FFFFFF"/>
                          </a:solidFill>
                          <a:latin typeface="Roboto"/>
                        </a:rPr>
                        <a:t> </a:t>
                      </a:r>
                      <a:r>
                        <a:rPr lang="en-US" sz="1400" dirty="0" err="1">
                          <a:solidFill>
                            <a:srgbClr val="FFFFFF"/>
                          </a:solidFill>
                          <a:latin typeface="Roboto"/>
                        </a:rPr>
                        <a:t>thể</a:t>
                      </a:r>
                      <a:r>
                        <a:rPr lang="en-US" sz="1400" dirty="0">
                          <a:solidFill>
                            <a:srgbClr val="FFFFFF"/>
                          </a:solidFill>
                          <a:latin typeface="Roboto"/>
                        </a:rPr>
                        <a:t> </a:t>
                      </a:r>
                      <a:r>
                        <a:rPr lang="en-US" sz="1400" dirty="0" err="1">
                          <a:solidFill>
                            <a:srgbClr val="FFFFFF"/>
                          </a:solidFill>
                          <a:latin typeface="Roboto"/>
                        </a:rPr>
                        <a:t>quản</a:t>
                      </a:r>
                      <a:r>
                        <a:rPr lang="en-US" sz="1400" dirty="0">
                          <a:solidFill>
                            <a:srgbClr val="FFFFFF"/>
                          </a:solidFill>
                          <a:latin typeface="Roboto"/>
                        </a:rPr>
                        <a:t> </a:t>
                      </a:r>
                      <a:r>
                        <a:rPr lang="en-US" sz="1400" dirty="0" err="1">
                          <a:solidFill>
                            <a:srgbClr val="FFFFFF"/>
                          </a:solidFill>
                          <a:latin typeface="Roboto"/>
                        </a:rPr>
                        <a:t>lý</a:t>
                      </a:r>
                      <a:r>
                        <a:rPr lang="en-US" sz="1400" dirty="0">
                          <a:solidFill>
                            <a:srgbClr val="FFFFFF"/>
                          </a:solidFill>
                          <a:latin typeface="Roboto"/>
                        </a:rPr>
                        <a:t> </a:t>
                      </a:r>
                      <a:r>
                        <a:rPr lang="en-US" sz="1400" dirty="0" err="1">
                          <a:solidFill>
                            <a:srgbClr val="FFFFFF"/>
                          </a:solidFill>
                          <a:latin typeface="Roboto"/>
                        </a:rPr>
                        <a:t>để</a:t>
                      </a:r>
                      <a:r>
                        <a:rPr lang="en-US" sz="1400" dirty="0">
                          <a:solidFill>
                            <a:srgbClr val="FFFFFF"/>
                          </a:solidFill>
                          <a:latin typeface="Roboto"/>
                        </a:rPr>
                        <a:t> </a:t>
                      </a:r>
                      <a:r>
                        <a:rPr lang="en-US" sz="1400" dirty="0" err="1">
                          <a:solidFill>
                            <a:srgbClr val="FFFFFF"/>
                          </a:solidFill>
                          <a:latin typeface="Roboto"/>
                        </a:rPr>
                        <a:t>bố</a:t>
                      </a:r>
                      <a:r>
                        <a:rPr lang="en-US" sz="1400" dirty="0">
                          <a:solidFill>
                            <a:srgbClr val="FFFFFF"/>
                          </a:solidFill>
                          <a:latin typeface="Roboto"/>
                        </a:rPr>
                        <a:t> </a:t>
                      </a:r>
                      <a:r>
                        <a:rPr lang="en-US" sz="1400" dirty="0" err="1">
                          <a:solidFill>
                            <a:srgbClr val="FFFFFF"/>
                          </a:solidFill>
                          <a:latin typeface="Roboto"/>
                        </a:rPr>
                        <a:t>trí</a:t>
                      </a:r>
                      <a:r>
                        <a:rPr lang="en-US" sz="1400" dirty="0">
                          <a:solidFill>
                            <a:srgbClr val="FFFFFF"/>
                          </a:solidFill>
                          <a:latin typeface="Roboto"/>
                        </a:rPr>
                        <a:t> </a:t>
                      </a:r>
                      <a:r>
                        <a:rPr lang="en-US" sz="1400" dirty="0" err="1">
                          <a:solidFill>
                            <a:srgbClr val="FFFFFF"/>
                          </a:solidFill>
                          <a:latin typeface="Roboto"/>
                        </a:rPr>
                        <a:t>giao</a:t>
                      </a:r>
                      <a:r>
                        <a:rPr lang="en-US" sz="1400" dirty="0">
                          <a:solidFill>
                            <a:srgbClr val="FFFFFF"/>
                          </a:solidFill>
                          <a:latin typeface="Roboto"/>
                        </a:rPr>
                        <a:t> </a:t>
                      </a:r>
                      <a:r>
                        <a:rPr lang="en-US" sz="1400" dirty="0" err="1">
                          <a:solidFill>
                            <a:srgbClr val="FFFFFF"/>
                          </a:solidFill>
                          <a:latin typeface="Roboto"/>
                        </a:rPr>
                        <a:t>diện</a:t>
                      </a:r>
                      <a:r>
                        <a:rPr lang="en-US" sz="1400" dirty="0">
                          <a:solidFill>
                            <a:srgbClr val="FFFFFF"/>
                          </a:solidFill>
                          <a:latin typeface="Roboto"/>
                        </a:rPr>
                        <a:t> </a:t>
                      </a:r>
                      <a:r>
                        <a:rPr lang="en-US" sz="1400" dirty="0" err="1">
                          <a:solidFill>
                            <a:srgbClr val="FFFFFF"/>
                          </a:solidFill>
                          <a:latin typeface="Roboto"/>
                        </a:rPr>
                        <a:t>người</a:t>
                      </a:r>
                      <a:r>
                        <a:rPr lang="en-US" sz="1400" dirty="0">
                          <a:solidFill>
                            <a:srgbClr val="FFFFFF"/>
                          </a:solidFill>
                          <a:latin typeface="Roboto"/>
                        </a:rPr>
                        <a:t> </a:t>
                      </a:r>
                      <a:r>
                        <a:rPr lang="en-US" sz="1400" dirty="0" err="1">
                          <a:solidFill>
                            <a:srgbClr val="FFFFFF"/>
                          </a:solidFill>
                          <a:latin typeface="Roboto"/>
                        </a:rPr>
                        <a:t>dùng</a:t>
                      </a:r>
                      <a:r>
                        <a:rPr lang="en-US" sz="1400" dirty="0">
                          <a:solidFill>
                            <a:srgbClr val="FFFFFF"/>
                          </a:solidFill>
                          <a:latin typeface="Roboto"/>
                        </a:rPr>
                        <a:t> </a:t>
                      </a:r>
                      <a:r>
                        <a:rPr lang="en-US" sz="1400" dirty="0" err="1">
                          <a:solidFill>
                            <a:srgbClr val="FFFFFF"/>
                          </a:solidFill>
                          <a:latin typeface="Roboto"/>
                        </a:rPr>
                        <a:t>cho</a:t>
                      </a:r>
                      <a:endParaRPr lang="en-US" sz="1400" dirty="0">
                        <a:solidFill>
                          <a:srgbClr val="FFFFFF"/>
                        </a:solidFill>
                        <a:latin typeface="Roboto"/>
                      </a:endParaRPr>
                    </a:p>
                    <a:p>
                      <a:pPr algn="ctr">
                        <a:lnSpc>
                          <a:spcPts val="1960"/>
                        </a:lnSpc>
                      </a:pPr>
                      <a:r>
                        <a:rPr lang="en-US" sz="1400" dirty="0">
                          <a:solidFill>
                            <a:srgbClr val="FFFFFF"/>
                          </a:solidFill>
                          <a:latin typeface="Roboto"/>
                        </a:rPr>
                        <a:t>  </a:t>
                      </a:r>
                      <a:r>
                        <a:rPr lang="en-US" sz="1400" dirty="0" err="1">
                          <a:solidFill>
                            <a:srgbClr val="FFFFFF"/>
                          </a:solidFill>
                          <a:latin typeface="Roboto"/>
                        </a:rPr>
                        <a:t>dự</a:t>
                      </a:r>
                      <a:r>
                        <a:rPr lang="en-US" sz="1400" dirty="0">
                          <a:solidFill>
                            <a:srgbClr val="FFFFFF"/>
                          </a:solidFill>
                          <a:latin typeface="Roboto"/>
                        </a:rPr>
                        <a:t> </a:t>
                      </a:r>
                      <a:r>
                        <a:rPr lang="en-US" sz="1400" dirty="0" err="1">
                          <a:solidFill>
                            <a:srgbClr val="FFFFFF"/>
                          </a:solidFill>
                          <a:latin typeface="Roboto"/>
                        </a:rPr>
                        <a:t>án</a:t>
                      </a:r>
                      <a:r>
                        <a:rPr lang="en-US" sz="1400" dirty="0">
                          <a:solidFill>
                            <a:srgbClr val="FFFFFF"/>
                          </a:solidFill>
                          <a:latin typeface="Roboto"/>
                        </a:rPr>
                        <a:t> </a:t>
                      </a:r>
                      <a:r>
                        <a:rPr lang="en-US" sz="1400" dirty="0" err="1">
                          <a:solidFill>
                            <a:srgbClr val="FFFFFF"/>
                          </a:solidFill>
                          <a:latin typeface="Roboto"/>
                        </a:rPr>
                        <a:t>và</a:t>
                      </a:r>
                      <a:r>
                        <a:rPr lang="en-US" sz="1400" dirty="0">
                          <a:solidFill>
                            <a:srgbClr val="FFFFFF"/>
                          </a:solidFill>
                          <a:latin typeface="Roboto"/>
                        </a:rPr>
                        <a:t> </a:t>
                      </a:r>
                      <a:r>
                        <a:rPr lang="en-US" sz="1400" dirty="0" err="1">
                          <a:solidFill>
                            <a:srgbClr val="FFFFFF"/>
                          </a:solidFill>
                          <a:latin typeface="Roboto"/>
                        </a:rPr>
                        <a:t>kiểm</a:t>
                      </a:r>
                      <a:r>
                        <a:rPr lang="en-US" sz="1400" dirty="0">
                          <a:solidFill>
                            <a:srgbClr val="FFFFFF"/>
                          </a:solidFill>
                          <a:latin typeface="Roboto"/>
                        </a:rPr>
                        <a:t> </a:t>
                      </a:r>
                      <a:r>
                        <a:rPr lang="en-US" sz="1400" dirty="0" err="1">
                          <a:solidFill>
                            <a:srgbClr val="FFFFFF"/>
                          </a:solidFill>
                          <a:latin typeface="Roboto"/>
                        </a:rPr>
                        <a:t>tra</a:t>
                      </a:r>
                      <a:r>
                        <a:rPr lang="en-US" sz="1400" dirty="0">
                          <a:solidFill>
                            <a:srgbClr val="FFFFFF"/>
                          </a:solidFill>
                          <a:latin typeface="Roboto"/>
                        </a:rPr>
                        <a:t> </a:t>
                      </a:r>
                      <a:r>
                        <a:rPr lang="en-US" sz="1400" dirty="0" err="1">
                          <a:solidFill>
                            <a:srgbClr val="FFFFFF"/>
                          </a:solidFill>
                          <a:latin typeface="Roboto"/>
                        </a:rPr>
                        <a:t>dữ</a:t>
                      </a:r>
                      <a:r>
                        <a:rPr lang="en-US" sz="1400" dirty="0">
                          <a:solidFill>
                            <a:srgbClr val="FFFFFF"/>
                          </a:solidFill>
                          <a:latin typeface="Roboto"/>
                        </a:rPr>
                        <a:t> </a:t>
                      </a:r>
                      <a:r>
                        <a:rPr lang="en-US" sz="1400" dirty="0" err="1">
                          <a:solidFill>
                            <a:srgbClr val="FFFFFF"/>
                          </a:solidFill>
                          <a:latin typeface="Roboto"/>
                        </a:rPr>
                        <a:t>liệu</a:t>
                      </a:r>
                      <a:r>
                        <a:rPr lang="en-US" sz="1400" dirty="0">
                          <a:solidFill>
                            <a:srgbClr val="FFFFFF"/>
                          </a:solidFill>
                          <a:latin typeface="Roboto"/>
                        </a:rPr>
                        <a:t> </a:t>
                      </a:r>
                      <a:r>
                        <a:rPr lang="en-US" sz="1400" dirty="0" err="1">
                          <a:solidFill>
                            <a:srgbClr val="FFFFFF"/>
                          </a:solidFill>
                          <a:latin typeface="Roboto"/>
                        </a:rPr>
                        <a:t>đầu</a:t>
                      </a:r>
                      <a:r>
                        <a:rPr lang="en-US" sz="1400" dirty="0">
                          <a:solidFill>
                            <a:srgbClr val="FFFFFF"/>
                          </a:solidFill>
                          <a:latin typeface="Roboto"/>
                        </a:rPr>
                        <a:t> </a:t>
                      </a:r>
                      <a:r>
                        <a:rPr lang="en-US" sz="1400" dirty="0" err="1">
                          <a:solidFill>
                            <a:srgbClr val="FFFFFF"/>
                          </a:solidFill>
                          <a:latin typeface="Roboto"/>
                        </a:rPr>
                        <a:t>ra</a:t>
                      </a:r>
                      <a:r>
                        <a:rPr lang="en-US" sz="1400" dirty="0">
                          <a:solidFill>
                            <a:srgbClr val="FFFFFF"/>
                          </a:solidFill>
                          <a:latin typeface="Roboto"/>
                        </a:rPr>
                        <a:t> </a:t>
                      </a:r>
                      <a:r>
                        <a:rPr lang="en-US" sz="1400" dirty="0" err="1">
                          <a:solidFill>
                            <a:srgbClr val="FFFFFF"/>
                          </a:solidFill>
                          <a:latin typeface="Roboto"/>
                        </a:rPr>
                        <a:t>từ</a:t>
                      </a:r>
                      <a:r>
                        <a:rPr lang="en-US" sz="1400" dirty="0">
                          <a:solidFill>
                            <a:srgbClr val="FFFFFF"/>
                          </a:solidFill>
                          <a:latin typeface="Roboto"/>
                        </a:rPr>
                        <a:t> </a:t>
                      </a:r>
                      <a:r>
                        <a:rPr lang="en-US" sz="1400" dirty="0" err="1">
                          <a:solidFill>
                            <a:srgbClr val="FFFFFF"/>
                          </a:solidFill>
                          <a:latin typeface="Roboto"/>
                        </a:rPr>
                        <a:t>cơ</a:t>
                      </a:r>
                      <a:r>
                        <a:rPr lang="en-US" sz="1400" dirty="0">
                          <a:solidFill>
                            <a:srgbClr val="FFFFFF"/>
                          </a:solidFill>
                          <a:latin typeface="Roboto"/>
                        </a:rPr>
                        <a:t> </a:t>
                      </a:r>
                      <a:r>
                        <a:rPr lang="en-US" sz="1400" dirty="0" err="1">
                          <a:solidFill>
                            <a:srgbClr val="FFFFFF"/>
                          </a:solidFill>
                          <a:latin typeface="Roboto"/>
                        </a:rPr>
                        <a:t>sở</a:t>
                      </a:r>
                      <a:r>
                        <a:rPr lang="en-US" sz="1400" dirty="0">
                          <a:solidFill>
                            <a:srgbClr val="FFFFFF"/>
                          </a:solidFill>
                          <a:latin typeface="Roboto"/>
                        </a:rPr>
                        <a:t> </a:t>
                      </a:r>
                      <a:r>
                        <a:rPr lang="en-US" sz="1400" dirty="0" err="1">
                          <a:solidFill>
                            <a:srgbClr val="FFFFFF"/>
                          </a:solidFill>
                          <a:latin typeface="Roboto"/>
                        </a:rPr>
                        <a:t>dữ</a:t>
                      </a:r>
                      <a:r>
                        <a:rPr lang="en-US" sz="1400" dirty="0">
                          <a:solidFill>
                            <a:srgbClr val="FFFFFF"/>
                          </a:solidFill>
                          <a:latin typeface="Roboto"/>
                        </a:rPr>
                        <a:t> </a:t>
                      </a:r>
                      <a:r>
                        <a:rPr lang="en-US" sz="1400" dirty="0" err="1">
                          <a:solidFill>
                            <a:srgbClr val="FFFFFF"/>
                          </a:solidFill>
                          <a:latin typeface="Roboto"/>
                        </a:rPr>
                        <a:t>liệu</a:t>
                      </a:r>
                      <a:endParaRPr lang="en-US" sz="1400" dirty="0">
                        <a:solidFill>
                          <a:srgbClr val="FFFFFF"/>
                        </a:solidFill>
                        <a:latin typeface="Roboto"/>
                      </a:endParaRPr>
                    </a:p>
                    <a:p>
                      <a:pPr algn="ctr">
                        <a:lnSpc>
                          <a:spcPts val="1960"/>
                        </a:lnSpc>
                      </a:pPr>
                      <a:r>
                        <a:rPr lang="en-US" sz="1400" dirty="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10003"/>
                  </a:ext>
                </a:extLst>
              </a:tr>
              <a:tr h="1929071">
                <a:tc>
                  <a:txBody>
                    <a:bodyPr/>
                    <a:lstStyle/>
                    <a:p>
                      <a:pPr algn="ctr">
                        <a:lnSpc>
                          <a:spcPts val="1960"/>
                        </a:lnSpc>
                      </a:pPr>
                      <a:endParaRPr/>
                    </a:p>
                    <a:p>
                      <a:pPr algn="ctr">
                        <a:lnSpc>
                          <a:spcPts val="1960"/>
                        </a:lnSpc>
                      </a:pPr>
                      <a:r>
                        <a:rPr lang="en-US" sz="1400">
                          <a:solidFill>
                            <a:srgbClr val="FFFFFF"/>
                          </a:solidFill>
                          <a:latin typeface="Roboto"/>
                        </a:rPr>
                        <a:t>  Thực đơn</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a:p>
                    <a:p>
                      <a:pPr algn="ctr">
                        <a:lnSpc>
                          <a:spcPts val="1960"/>
                        </a:lnSpc>
                      </a:pPr>
                      <a:r>
                        <a:rPr lang="en-US" sz="1400">
                          <a:solidFill>
                            <a:srgbClr val="FFFFFF"/>
                          </a:solidFill>
                          <a:latin typeface="Roboto"/>
                        </a:rPr>
                        <a:t>  Quản</a:t>
                      </a:r>
                    </a:p>
                    <a:p>
                      <a:pPr algn="ctr">
                        <a:lnSpc>
                          <a:spcPts val="1960"/>
                        </a:lnSpc>
                      </a:pPr>
                      <a:r>
                        <a:rPr lang="en-US" sz="1400">
                          <a:solidFill>
                            <a:srgbClr val="FFFFFF"/>
                          </a:solidFill>
                          <a:latin typeface="Roboto"/>
                        </a:rPr>
                        <a:t>  lý Khách hàng</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a:p>
                    <a:p>
                      <a:pPr algn="ctr">
                        <a:lnSpc>
                          <a:spcPts val="1960"/>
                        </a:lnSpc>
                      </a:pPr>
                      <a:r>
                        <a:rPr lang="en-US" sz="1400">
                          <a:solidFill>
                            <a:srgbClr val="FFFFFF"/>
                          </a:solidFill>
                          <a:latin typeface="Roboto"/>
                        </a:rPr>
                        <a:t>  Khách hàng: sau khi chọn thực đơn, khách hàng sẽ thấy danh</a:t>
                      </a:r>
                    </a:p>
                    <a:p>
                      <a:pPr algn="ctr">
                        <a:lnSpc>
                          <a:spcPts val="1960"/>
                        </a:lnSpc>
                      </a:pPr>
                      <a:r>
                        <a:rPr lang="en-US" sz="1400">
                          <a:solidFill>
                            <a:srgbClr val="FFFFFF"/>
                          </a:solidFill>
                          <a:latin typeface="Roboto"/>
                        </a:rPr>
                        <a:t>  sách các món bánh.</a:t>
                      </a:r>
                    </a:p>
                    <a:p>
                      <a:pPr algn="ctr">
                        <a:lnSpc>
                          <a:spcPts val="1960"/>
                        </a:lnSpc>
                      </a:pPr>
                      <a:r>
                        <a:rPr lang="en-US" sz="1400">
                          <a:solidFill>
                            <a:srgbClr val="FFFFFF"/>
                          </a:solidFill>
                          <a:latin typeface="Roboto"/>
                        </a:rPr>
                        <a:t>  Người quản lý: có thể hiện danh sách món bánh từ cơ sở dữ liệu của</a:t>
                      </a:r>
                    </a:p>
                    <a:p>
                      <a:pPr algn="ctr">
                        <a:lnSpc>
                          <a:spcPts val="1960"/>
                        </a:lnSpc>
                      </a:pPr>
                      <a:r>
                        <a:rPr lang="en-US" sz="1400">
                          <a:solidFill>
                            <a:srgbClr val="FFFFFF"/>
                          </a:solidFill>
                          <a:latin typeface="Roboto"/>
                        </a:rPr>
                        <a:t>  website cho người dùng xem.</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10004"/>
                  </a:ext>
                </a:extLst>
              </a:tr>
              <a:tr h="2215566">
                <a:tc>
                  <a:txBody>
                    <a:bodyPr/>
                    <a:lstStyle/>
                    <a:p>
                      <a:pPr algn="ctr">
                        <a:lnSpc>
                          <a:spcPts val="1960"/>
                        </a:lnSpc>
                      </a:pPr>
                      <a:endParaRPr/>
                    </a:p>
                    <a:p>
                      <a:pPr algn="ctr">
                        <a:lnSpc>
                          <a:spcPts val="1960"/>
                        </a:lnSpc>
                      </a:pPr>
                      <a:r>
                        <a:rPr lang="en-US" sz="1400">
                          <a:solidFill>
                            <a:srgbClr val="FFFFFF"/>
                          </a:solidFill>
                          <a:latin typeface="Roboto"/>
                        </a:rPr>
                        <a:t>  Giới thiệu</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a:p>
                    <a:p>
                      <a:pPr algn="ctr">
                        <a:lnSpc>
                          <a:spcPts val="1960"/>
                        </a:lnSpc>
                      </a:pPr>
                      <a:r>
                        <a:rPr lang="en-US" sz="1400">
                          <a:solidFill>
                            <a:srgbClr val="FFFFFF"/>
                          </a:solidFill>
                          <a:latin typeface="Roboto"/>
                        </a:rPr>
                        <a:t>  Khách hàng</a:t>
                      </a:r>
                    </a:p>
                    <a:p>
                      <a:pPr algn="ctr">
                        <a:lnSpc>
                          <a:spcPts val="1960"/>
                        </a:lnSpc>
                      </a:pPr>
                      <a:r>
                        <a:rPr lang="en-US" sz="140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tc>
                  <a:txBody>
                    <a:bodyPr/>
                    <a:lstStyle/>
                    <a:p>
                      <a:pPr algn="ctr">
                        <a:lnSpc>
                          <a:spcPts val="1960"/>
                        </a:lnSpc>
                      </a:pPr>
                      <a:endParaRPr dirty="0"/>
                    </a:p>
                    <a:p>
                      <a:pPr algn="ctr">
                        <a:lnSpc>
                          <a:spcPts val="1960"/>
                        </a:lnSpc>
                      </a:pPr>
                      <a:r>
                        <a:rPr lang="en-US" sz="1400" dirty="0">
                          <a:solidFill>
                            <a:srgbClr val="FFFFFF"/>
                          </a:solidFill>
                          <a:latin typeface="Roboto"/>
                        </a:rPr>
                        <a:t>  </a:t>
                      </a:r>
                      <a:r>
                        <a:rPr lang="en-US" sz="1400" dirty="0" err="1">
                          <a:solidFill>
                            <a:srgbClr val="FFFFFF"/>
                          </a:solidFill>
                          <a:latin typeface="Roboto"/>
                        </a:rPr>
                        <a:t>Khách</a:t>
                      </a:r>
                      <a:r>
                        <a:rPr lang="en-US" sz="1400" dirty="0">
                          <a:solidFill>
                            <a:srgbClr val="FFFFFF"/>
                          </a:solidFill>
                          <a:latin typeface="Roboto"/>
                        </a:rPr>
                        <a:t> </a:t>
                      </a:r>
                      <a:r>
                        <a:rPr lang="en-US" sz="1400" dirty="0" err="1">
                          <a:solidFill>
                            <a:srgbClr val="FFFFFF"/>
                          </a:solidFill>
                          <a:latin typeface="Roboto"/>
                        </a:rPr>
                        <a:t>hàng</a:t>
                      </a:r>
                      <a:r>
                        <a:rPr lang="en-US" sz="1400" dirty="0">
                          <a:solidFill>
                            <a:srgbClr val="FFFFFF"/>
                          </a:solidFill>
                          <a:latin typeface="Roboto"/>
                        </a:rPr>
                        <a:t>: </a:t>
                      </a:r>
                      <a:r>
                        <a:rPr lang="en-US" sz="1400" dirty="0" err="1">
                          <a:solidFill>
                            <a:srgbClr val="FFFFFF"/>
                          </a:solidFill>
                          <a:latin typeface="Roboto"/>
                        </a:rPr>
                        <a:t>khách</a:t>
                      </a:r>
                      <a:r>
                        <a:rPr lang="en-US" sz="1400" dirty="0">
                          <a:solidFill>
                            <a:srgbClr val="FFFFFF"/>
                          </a:solidFill>
                          <a:latin typeface="Roboto"/>
                        </a:rPr>
                        <a:t> </a:t>
                      </a:r>
                      <a:r>
                        <a:rPr lang="en-US" sz="1400" dirty="0" err="1">
                          <a:solidFill>
                            <a:srgbClr val="FFFFFF"/>
                          </a:solidFill>
                          <a:latin typeface="Roboto"/>
                        </a:rPr>
                        <a:t>hàng</a:t>
                      </a:r>
                      <a:r>
                        <a:rPr lang="en-US" sz="1400" dirty="0">
                          <a:solidFill>
                            <a:srgbClr val="FFFFFF"/>
                          </a:solidFill>
                          <a:latin typeface="Roboto"/>
                        </a:rPr>
                        <a:t> </a:t>
                      </a:r>
                      <a:r>
                        <a:rPr lang="en-US" sz="1400" dirty="0" err="1">
                          <a:solidFill>
                            <a:srgbClr val="FFFFFF"/>
                          </a:solidFill>
                          <a:latin typeface="Roboto"/>
                        </a:rPr>
                        <a:t>sẽ</a:t>
                      </a:r>
                      <a:r>
                        <a:rPr lang="en-US" sz="1400" dirty="0">
                          <a:solidFill>
                            <a:srgbClr val="FFFFFF"/>
                          </a:solidFill>
                          <a:latin typeface="Roboto"/>
                        </a:rPr>
                        <a:t> </a:t>
                      </a:r>
                      <a:r>
                        <a:rPr lang="en-US" sz="1400" dirty="0" err="1">
                          <a:solidFill>
                            <a:srgbClr val="FFFFFF"/>
                          </a:solidFill>
                          <a:latin typeface="Roboto"/>
                        </a:rPr>
                        <a:t>xem</a:t>
                      </a:r>
                      <a:r>
                        <a:rPr lang="en-US" sz="1400" dirty="0">
                          <a:solidFill>
                            <a:srgbClr val="FFFFFF"/>
                          </a:solidFill>
                          <a:latin typeface="Roboto"/>
                        </a:rPr>
                        <a:t> </a:t>
                      </a:r>
                      <a:r>
                        <a:rPr lang="en-US" sz="1400" dirty="0" err="1">
                          <a:solidFill>
                            <a:srgbClr val="FFFFFF"/>
                          </a:solidFill>
                          <a:latin typeface="Roboto"/>
                        </a:rPr>
                        <a:t>thông</a:t>
                      </a:r>
                      <a:r>
                        <a:rPr lang="en-US" sz="1400" dirty="0">
                          <a:solidFill>
                            <a:srgbClr val="FFFFFF"/>
                          </a:solidFill>
                          <a:latin typeface="Roboto"/>
                        </a:rPr>
                        <a:t> tin </a:t>
                      </a:r>
                      <a:r>
                        <a:rPr lang="en-US" sz="1400" dirty="0" err="1">
                          <a:solidFill>
                            <a:srgbClr val="FFFFFF"/>
                          </a:solidFill>
                          <a:latin typeface="Roboto"/>
                        </a:rPr>
                        <a:t>trang</a:t>
                      </a:r>
                      <a:r>
                        <a:rPr lang="en-US" sz="1400" dirty="0">
                          <a:solidFill>
                            <a:srgbClr val="FFFFFF"/>
                          </a:solidFill>
                          <a:latin typeface="Roboto"/>
                        </a:rPr>
                        <a:t> </a:t>
                      </a:r>
                      <a:r>
                        <a:rPr lang="en-US" sz="1400" dirty="0" err="1">
                          <a:solidFill>
                            <a:srgbClr val="FFFFFF"/>
                          </a:solidFill>
                          <a:latin typeface="Roboto"/>
                        </a:rPr>
                        <a:t>giới</a:t>
                      </a:r>
                      <a:r>
                        <a:rPr lang="en-US" sz="1400" dirty="0">
                          <a:solidFill>
                            <a:srgbClr val="FFFFFF"/>
                          </a:solidFill>
                          <a:latin typeface="Roboto"/>
                        </a:rPr>
                        <a:t> </a:t>
                      </a:r>
                      <a:r>
                        <a:rPr lang="en-US" sz="1400" dirty="0" err="1">
                          <a:solidFill>
                            <a:srgbClr val="FFFFFF"/>
                          </a:solidFill>
                          <a:latin typeface="Roboto"/>
                        </a:rPr>
                        <a:t>thiệu</a:t>
                      </a:r>
                      <a:r>
                        <a:rPr lang="en-US" sz="1400" dirty="0">
                          <a:solidFill>
                            <a:srgbClr val="FFFFFF"/>
                          </a:solidFill>
                          <a:latin typeface="Roboto"/>
                        </a:rPr>
                        <a:t> </a:t>
                      </a:r>
                      <a:r>
                        <a:rPr lang="en-US" sz="1400" dirty="0" err="1">
                          <a:solidFill>
                            <a:srgbClr val="FFFFFF"/>
                          </a:solidFill>
                          <a:latin typeface="Roboto"/>
                        </a:rPr>
                        <a:t>về</a:t>
                      </a:r>
                      <a:r>
                        <a:rPr lang="en-US" sz="1400" dirty="0">
                          <a:solidFill>
                            <a:srgbClr val="FFFFFF"/>
                          </a:solidFill>
                          <a:latin typeface="Roboto"/>
                        </a:rPr>
                        <a:t> </a:t>
                      </a:r>
                      <a:r>
                        <a:rPr lang="en-US" sz="1400" dirty="0" err="1">
                          <a:solidFill>
                            <a:srgbClr val="FFFFFF"/>
                          </a:solidFill>
                          <a:latin typeface="Roboto"/>
                        </a:rPr>
                        <a:t>tiệm</a:t>
                      </a:r>
                      <a:endParaRPr lang="en-US" sz="1400" dirty="0">
                        <a:solidFill>
                          <a:srgbClr val="FFFFFF"/>
                        </a:solidFill>
                        <a:latin typeface="Roboto"/>
                      </a:endParaRPr>
                    </a:p>
                    <a:p>
                      <a:pPr algn="ctr">
                        <a:lnSpc>
                          <a:spcPts val="1960"/>
                        </a:lnSpc>
                      </a:pPr>
                      <a:r>
                        <a:rPr lang="en-US" sz="1400" dirty="0">
                          <a:solidFill>
                            <a:srgbClr val="FFFFFF"/>
                          </a:solidFill>
                          <a:latin typeface="Roboto"/>
                        </a:rPr>
                        <a:t>  bánh.</a:t>
                      </a:r>
                    </a:p>
                    <a:p>
                      <a:pPr algn="ctr">
                        <a:lnSpc>
                          <a:spcPts val="1960"/>
                        </a:lnSpc>
                      </a:pPr>
                      <a:r>
                        <a:rPr lang="en-US" sz="1400" dirty="0">
                          <a:solidFill>
                            <a:srgbClr val="FFFFFF"/>
                          </a:solidFill>
                          <a:latin typeface="Roboto"/>
                        </a:rPr>
                        <a:t>  </a:t>
                      </a:r>
                      <a:r>
                        <a:rPr lang="en-US" sz="1400" dirty="0" err="1">
                          <a:solidFill>
                            <a:srgbClr val="FFFFFF"/>
                          </a:solidFill>
                          <a:latin typeface="Roboto"/>
                        </a:rPr>
                        <a:t>Người</a:t>
                      </a:r>
                      <a:r>
                        <a:rPr lang="en-US" sz="1400" dirty="0">
                          <a:solidFill>
                            <a:srgbClr val="FFFFFF"/>
                          </a:solidFill>
                          <a:latin typeface="Roboto"/>
                        </a:rPr>
                        <a:t> </a:t>
                      </a:r>
                      <a:r>
                        <a:rPr lang="en-US" sz="1400" dirty="0" err="1">
                          <a:solidFill>
                            <a:srgbClr val="FFFFFF"/>
                          </a:solidFill>
                          <a:latin typeface="Roboto"/>
                        </a:rPr>
                        <a:t>quản</a:t>
                      </a:r>
                      <a:r>
                        <a:rPr lang="en-US" sz="1400" dirty="0">
                          <a:solidFill>
                            <a:srgbClr val="FFFFFF"/>
                          </a:solidFill>
                          <a:latin typeface="Roboto"/>
                        </a:rPr>
                        <a:t> </a:t>
                      </a:r>
                      <a:r>
                        <a:rPr lang="en-US" sz="1400" dirty="0" err="1">
                          <a:solidFill>
                            <a:srgbClr val="FFFFFF"/>
                          </a:solidFill>
                          <a:latin typeface="Roboto"/>
                        </a:rPr>
                        <a:t>lý</a:t>
                      </a:r>
                      <a:r>
                        <a:rPr lang="en-US" sz="1400" dirty="0">
                          <a:solidFill>
                            <a:srgbClr val="FFFFFF"/>
                          </a:solidFill>
                          <a:latin typeface="Roboto"/>
                        </a:rPr>
                        <a:t>: </a:t>
                      </a:r>
                      <a:r>
                        <a:rPr lang="en-US" sz="1400" dirty="0" err="1">
                          <a:solidFill>
                            <a:srgbClr val="FFFFFF"/>
                          </a:solidFill>
                          <a:latin typeface="Roboto"/>
                        </a:rPr>
                        <a:t>có</a:t>
                      </a:r>
                      <a:r>
                        <a:rPr lang="en-US" sz="1400" dirty="0">
                          <a:solidFill>
                            <a:srgbClr val="FFFFFF"/>
                          </a:solidFill>
                          <a:latin typeface="Roboto"/>
                        </a:rPr>
                        <a:t> </a:t>
                      </a:r>
                      <a:r>
                        <a:rPr lang="en-US" sz="1400" dirty="0" err="1">
                          <a:solidFill>
                            <a:srgbClr val="FFFFFF"/>
                          </a:solidFill>
                          <a:latin typeface="Roboto"/>
                        </a:rPr>
                        <a:t>thể</a:t>
                      </a:r>
                      <a:r>
                        <a:rPr lang="en-US" sz="1400" dirty="0">
                          <a:solidFill>
                            <a:srgbClr val="FFFFFF"/>
                          </a:solidFill>
                          <a:latin typeface="Roboto"/>
                        </a:rPr>
                        <a:t> </a:t>
                      </a:r>
                      <a:r>
                        <a:rPr lang="en-US" sz="1400" dirty="0" err="1">
                          <a:solidFill>
                            <a:srgbClr val="FFFFFF"/>
                          </a:solidFill>
                          <a:latin typeface="Roboto"/>
                        </a:rPr>
                        <a:t>hiện</a:t>
                      </a:r>
                      <a:r>
                        <a:rPr lang="en-US" sz="1400" dirty="0">
                          <a:solidFill>
                            <a:srgbClr val="FFFFFF"/>
                          </a:solidFill>
                          <a:latin typeface="Roboto"/>
                        </a:rPr>
                        <a:t> </a:t>
                      </a:r>
                      <a:r>
                        <a:rPr lang="en-US" sz="1400" dirty="0" err="1">
                          <a:solidFill>
                            <a:srgbClr val="FFFFFF"/>
                          </a:solidFill>
                          <a:latin typeface="Roboto"/>
                        </a:rPr>
                        <a:t>thông</a:t>
                      </a:r>
                      <a:r>
                        <a:rPr lang="en-US" sz="1400" dirty="0">
                          <a:solidFill>
                            <a:srgbClr val="FFFFFF"/>
                          </a:solidFill>
                          <a:latin typeface="Roboto"/>
                        </a:rPr>
                        <a:t> tin </a:t>
                      </a:r>
                      <a:r>
                        <a:rPr lang="en-US" sz="1400" dirty="0" err="1">
                          <a:solidFill>
                            <a:srgbClr val="FFFFFF"/>
                          </a:solidFill>
                          <a:latin typeface="Roboto"/>
                        </a:rPr>
                        <a:t>trang</a:t>
                      </a:r>
                      <a:r>
                        <a:rPr lang="en-US" sz="1400" dirty="0">
                          <a:solidFill>
                            <a:srgbClr val="FFFFFF"/>
                          </a:solidFill>
                          <a:latin typeface="Roboto"/>
                        </a:rPr>
                        <a:t> </a:t>
                      </a:r>
                      <a:r>
                        <a:rPr lang="en-US" sz="1400" dirty="0" err="1">
                          <a:solidFill>
                            <a:srgbClr val="FFFFFF"/>
                          </a:solidFill>
                          <a:latin typeface="Roboto"/>
                        </a:rPr>
                        <a:t>giới</a:t>
                      </a:r>
                      <a:r>
                        <a:rPr lang="en-US" sz="1400" dirty="0">
                          <a:solidFill>
                            <a:srgbClr val="FFFFFF"/>
                          </a:solidFill>
                          <a:latin typeface="Roboto"/>
                        </a:rPr>
                        <a:t> </a:t>
                      </a:r>
                      <a:r>
                        <a:rPr lang="en-US" sz="1400" dirty="0" err="1">
                          <a:solidFill>
                            <a:srgbClr val="FFFFFF"/>
                          </a:solidFill>
                          <a:latin typeface="Roboto"/>
                        </a:rPr>
                        <a:t>thiệu</a:t>
                      </a:r>
                      <a:r>
                        <a:rPr lang="en-US" sz="1400" dirty="0">
                          <a:solidFill>
                            <a:srgbClr val="FFFFFF"/>
                          </a:solidFill>
                          <a:latin typeface="Roboto"/>
                        </a:rPr>
                        <a:t> </a:t>
                      </a:r>
                      <a:r>
                        <a:rPr lang="en-US" sz="1400" dirty="0" err="1">
                          <a:solidFill>
                            <a:srgbClr val="FFFFFF"/>
                          </a:solidFill>
                          <a:latin typeface="Roboto"/>
                        </a:rPr>
                        <a:t>từ</a:t>
                      </a:r>
                      <a:r>
                        <a:rPr lang="en-US" sz="1400" dirty="0">
                          <a:solidFill>
                            <a:srgbClr val="FFFFFF"/>
                          </a:solidFill>
                          <a:latin typeface="Roboto"/>
                        </a:rPr>
                        <a:t> </a:t>
                      </a:r>
                      <a:r>
                        <a:rPr lang="en-US" sz="1400" dirty="0" err="1">
                          <a:solidFill>
                            <a:srgbClr val="FFFFFF"/>
                          </a:solidFill>
                          <a:latin typeface="Roboto"/>
                        </a:rPr>
                        <a:t>cơ</a:t>
                      </a:r>
                      <a:r>
                        <a:rPr lang="en-US" sz="1400" dirty="0">
                          <a:solidFill>
                            <a:srgbClr val="FFFFFF"/>
                          </a:solidFill>
                          <a:latin typeface="Roboto"/>
                        </a:rPr>
                        <a:t> </a:t>
                      </a:r>
                      <a:r>
                        <a:rPr lang="en-US" sz="1400" dirty="0" err="1">
                          <a:solidFill>
                            <a:srgbClr val="FFFFFF"/>
                          </a:solidFill>
                          <a:latin typeface="Roboto"/>
                        </a:rPr>
                        <a:t>sở</a:t>
                      </a:r>
                      <a:r>
                        <a:rPr lang="en-US" sz="1400" dirty="0">
                          <a:solidFill>
                            <a:srgbClr val="FFFFFF"/>
                          </a:solidFill>
                          <a:latin typeface="Roboto"/>
                        </a:rPr>
                        <a:t> </a:t>
                      </a:r>
                      <a:r>
                        <a:rPr lang="en-US" sz="1400" dirty="0" err="1">
                          <a:solidFill>
                            <a:srgbClr val="FFFFFF"/>
                          </a:solidFill>
                          <a:latin typeface="Roboto"/>
                        </a:rPr>
                        <a:t>dữ</a:t>
                      </a:r>
                      <a:endParaRPr lang="en-US" sz="1400" dirty="0">
                        <a:solidFill>
                          <a:srgbClr val="FFFFFF"/>
                        </a:solidFill>
                        <a:latin typeface="Roboto"/>
                      </a:endParaRPr>
                    </a:p>
                    <a:p>
                      <a:pPr algn="ctr">
                        <a:lnSpc>
                          <a:spcPts val="1960"/>
                        </a:lnSpc>
                      </a:pPr>
                      <a:r>
                        <a:rPr lang="en-US" sz="1400" dirty="0">
                          <a:solidFill>
                            <a:srgbClr val="FFFFFF"/>
                          </a:solidFill>
                          <a:latin typeface="Roboto"/>
                        </a:rPr>
                        <a:t>  </a:t>
                      </a:r>
                      <a:r>
                        <a:rPr lang="en-US" sz="1400" dirty="0" err="1">
                          <a:solidFill>
                            <a:srgbClr val="FFFFFF"/>
                          </a:solidFill>
                          <a:latin typeface="Roboto"/>
                        </a:rPr>
                        <a:t>liệu</a:t>
                      </a:r>
                      <a:r>
                        <a:rPr lang="en-US" sz="1400" dirty="0">
                          <a:solidFill>
                            <a:srgbClr val="FFFFFF"/>
                          </a:solidFill>
                          <a:latin typeface="Roboto"/>
                        </a:rPr>
                        <a:t> </a:t>
                      </a:r>
                      <a:r>
                        <a:rPr lang="en-US" sz="1400" dirty="0" err="1">
                          <a:solidFill>
                            <a:srgbClr val="FFFFFF"/>
                          </a:solidFill>
                          <a:latin typeface="Roboto"/>
                        </a:rPr>
                        <a:t>của</a:t>
                      </a:r>
                      <a:r>
                        <a:rPr lang="en-US" sz="1400" dirty="0">
                          <a:solidFill>
                            <a:srgbClr val="FFFFFF"/>
                          </a:solidFill>
                          <a:latin typeface="Roboto"/>
                        </a:rPr>
                        <a:t> website </a:t>
                      </a:r>
                      <a:r>
                        <a:rPr lang="en-US" sz="1400" dirty="0" err="1">
                          <a:solidFill>
                            <a:srgbClr val="FFFFFF"/>
                          </a:solidFill>
                          <a:latin typeface="Roboto"/>
                        </a:rPr>
                        <a:t>cho</a:t>
                      </a:r>
                      <a:r>
                        <a:rPr lang="en-US" sz="1400" dirty="0">
                          <a:solidFill>
                            <a:srgbClr val="FFFFFF"/>
                          </a:solidFill>
                          <a:latin typeface="Roboto"/>
                        </a:rPr>
                        <a:t> </a:t>
                      </a:r>
                      <a:r>
                        <a:rPr lang="en-US" sz="1400" dirty="0" err="1">
                          <a:solidFill>
                            <a:srgbClr val="FFFFFF"/>
                          </a:solidFill>
                          <a:latin typeface="Roboto"/>
                        </a:rPr>
                        <a:t>người</a:t>
                      </a:r>
                      <a:r>
                        <a:rPr lang="en-US" sz="1400" dirty="0">
                          <a:solidFill>
                            <a:srgbClr val="FFFFFF"/>
                          </a:solidFill>
                          <a:latin typeface="Roboto"/>
                        </a:rPr>
                        <a:t> </a:t>
                      </a:r>
                      <a:r>
                        <a:rPr lang="en-US" sz="1400" dirty="0" err="1">
                          <a:solidFill>
                            <a:srgbClr val="FFFFFF"/>
                          </a:solidFill>
                          <a:latin typeface="Roboto"/>
                        </a:rPr>
                        <a:t>dùng</a:t>
                      </a:r>
                      <a:r>
                        <a:rPr lang="en-US" sz="1400" dirty="0">
                          <a:solidFill>
                            <a:srgbClr val="FFFFFF"/>
                          </a:solidFill>
                          <a:latin typeface="Roboto"/>
                        </a:rPr>
                        <a:t> </a:t>
                      </a:r>
                      <a:r>
                        <a:rPr lang="en-US" sz="1400" dirty="0" err="1">
                          <a:solidFill>
                            <a:srgbClr val="FFFFFF"/>
                          </a:solidFill>
                          <a:latin typeface="Roboto"/>
                        </a:rPr>
                        <a:t>xem</a:t>
                      </a:r>
                      <a:r>
                        <a:rPr lang="en-US" sz="1400" dirty="0">
                          <a:solidFill>
                            <a:srgbClr val="FFFFFF"/>
                          </a:solidFill>
                          <a:latin typeface="Roboto"/>
                        </a:rPr>
                        <a:t>.</a:t>
                      </a:r>
                    </a:p>
                    <a:p>
                      <a:pPr algn="ctr">
                        <a:lnSpc>
                          <a:spcPts val="1960"/>
                        </a:lnSpc>
                      </a:pPr>
                      <a:r>
                        <a:rPr lang="en-US" sz="1400" dirty="0">
                          <a:solidFill>
                            <a:srgbClr val="FFFFFF"/>
                          </a:solidFill>
                          <a:latin typeface="Roboto"/>
                        </a:rPr>
                        <a:t>  </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30803" y="366560"/>
            <a:ext cx="16426395" cy="2854427"/>
          </a:xfrm>
          <a:prstGeom prst="rect">
            <a:avLst/>
          </a:prstGeom>
          <a:solidFill>
            <a:srgbClr val="113C61"/>
          </a:solidFill>
        </p:spPr>
      </p:sp>
      <p:sp>
        <p:nvSpPr>
          <p:cNvPr id="3" name="TextBox 3"/>
          <p:cNvSpPr txBox="1"/>
          <p:nvPr/>
        </p:nvSpPr>
        <p:spPr>
          <a:xfrm>
            <a:off x="2139745" y="1288948"/>
            <a:ext cx="14767936" cy="1000125"/>
          </a:xfrm>
          <a:prstGeom prst="rect">
            <a:avLst/>
          </a:prstGeom>
        </p:spPr>
        <p:txBody>
          <a:bodyPr lIns="0" tIns="0" rIns="0" bIns="0" rtlCol="0" anchor="t">
            <a:spAutoFit/>
          </a:bodyPr>
          <a:lstStyle/>
          <a:p>
            <a:pPr algn="ctr">
              <a:lnSpc>
                <a:spcPts val="7830"/>
              </a:lnSpc>
            </a:pPr>
            <a:r>
              <a:rPr lang="en-US" sz="6525" spc="130">
                <a:solidFill>
                  <a:srgbClr val="FFFFFF"/>
                </a:solidFill>
                <a:latin typeface="Rokkitt Medium"/>
              </a:rPr>
              <a:t>Các tính năng này không được kiểm tra:</a:t>
            </a:r>
          </a:p>
        </p:txBody>
      </p:sp>
      <p:sp>
        <p:nvSpPr>
          <p:cNvPr id="4" name="AutoShape 4"/>
          <p:cNvSpPr/>
          <p:nvPr/>
        </p:nvSpPr>
        <p:spPr>
          <a:xfrm>
            <a:off x="2404361" y="4110168"/>
            <a:ext cx="3525022" cy="2066664"/>
          </a:xfrm>
          <a:prstGeom prst="rect">
            <a:avLst/>
          </a:prstGeom>
          <a:solidFill>
            <a:srgbClr val="113C61"/>
          </a:solidFill>
        </p:spPr>
      </p:sp>
      <p:sp>
        <p:nvSpPr>
          <p:cNvPr id="5" name="TextBox 5"/>
          <p:cNvSpPr txBox="1"/>
          <p:nvPr/>
        </p:nvSpPr>
        <p:spPr>
          <a:xfrm>
            <a:off x="2139745" y="4479401"/>
            <a:ext cx="4054252" cy="1194849"/>
          </a:xfrm>
          <a:prstGeom prst="rect">
            <a:avLst/>
          </a:prstGeom>
        </p:spPr>
        <p:txBody>
          <a:bodyPr lIns="0" tIns="0" rIns="0" bIns="0" rtlCol="0" anchor="t">
            <a:spAutoFit/>
          </a:bodyPr>
          <a:lstStyle/>
          <a:p>
            <a:pPr algn="ctr">
              <a:lnSpc>
                <a:spcPts val="4838"/>
              </a:lnSpc>
            </a:pPr>
            <a:r>
              <a:rPr lang="en-US" sz="2932" spc="234" dirty="0">
                <a:solidFill>
                  <a:srgbClr val="AE8441"/>
                </a:solidFill>
                <a:latin typeface="Roboto"/>
              </a:rPr>
              <a:t>GIAO DIỆN PHẦN CỨNG</a:t>
            </a:r>
          </a:p>
        </p:txBody>
      </p:sp>
      <p:sp>
        <p:nvSpPr>
          <p:cNvPr id="6" name="AutoShape 6"/>
          <p:cNvSpPr/>
          <p:nvPr/>
        </p:nvSpPr>
        <p:spPr>
          <a:xfrm>
            <a:off x="7381489" y="4110168"/>
            <a:ext cx="3525022" cy="2066664"/>
          </a:xfrm>
          <a:prstGeom prst="rect">
            <a:avLst/>
          </a:prstGeom>
          <a:solidFill>
            <a:srgbClr val="113C61"/>
          </a:solidFill>
        </p:spPr>
      </p:sp>
      <p:sp>
        <p:nvSpPr>
          <p:cNvPr id="7" name="TextBox 7"/>
          <p:cNvSpPr txBox="1"/>
          <p:nvPr/>
        </p:nvSpPr>
        <p:spPr>
          <a:xfrm>
            <a:off x="7134156" y="4479401"/>
            <a:ext cx="4054252" cy="1194849"/>
          </a:xfrm>
          <a:prstGeom prst="rect">
            <a:avLst/>
          </a:prstGeom>
        </p:spPr>
        <p:txBody>
          <a:bodyPr lIns="0" tIns="0" rIns="0" bIns="0" rtlCol="0" anchor="t">
            <a:spAutoFit/>
          </a:bodyPr>
          <a:lstStyle/>
          <a:p>
            <a:pPr algn="ctr">
              <a:lnSpc>
                <a:spcPts val="4838"/>
              </a:lnSpc>
            </a:pPr>
            <a:r>
              <a:rPr lang="en-US" sz="2932" spc="234">
                <a:solidFill>
                  <a:srgbClr val="AE8441"/>
                </a:solidFill>
                <a:latin typeface="Roboto"/>
              </a:rPr>
              <a:t>CƠ SỞ DỮ LIỆU LOGIC</a:t>
            </a:r>
          </a:p>
        </p:txBody>
      </p:sp>
      <p:sp>
        <p:nvSpPr>
          <p:cNvPr id="8" name="AutoShape 8"/>
          <p:cNvSpPr/>
          <p:nvPr/>
        </p:nvSpPr>
        <p:spPr>
          <a:xfrm>
            <a:off x="12358617" y="4110168"/>
            <a:ext cx="3525022" cy="2066664"/>
          </a:xfrm>
          <a:prstGeom prst="rect">
            <a:avLst/>
          </a:prstGeom>
          <a:solidFill>
            <a:srgbClr val="113C61"/>
          </a:solidFill>
        </p:spPr>
      </p:sp>
      <p:sp>
        <p:nvSpPr>
          <p:cNvPr id="9" name="TextBox 9"/>
          <p:cNvSpPr txBox="1"/>
          <p:nvPr/>
        </p:nvSpPr>
        <p:spPr>
          <a:xfrm>
            <a:off x="12094002" y="4479401"/>
            <a:ext cx="4054252" cy="1194849"/>
          </a:xfrm>
          <a:prstGeom prst="rect">
            <a:avLst/>
          </a:prstGeom>
        </p:spPr>
        <p:txBody>
          <a:bodyPr lIns="0" tIns="0" rIns="0" bIns="0" rtlCol="0" anchor="t">
            <a:spAutoFit/>
          </a:bodyPr>
          <a:lstStyle/>
          <a:p>
            <a:pPr algn="ctr">
              <a:lnSpc>
                <a:spcPts val="4838"/>
              </a:lnSpc>
            </a:pPr>
            <a:r>
              <a:rPr lang="en-US" sz="2932" spc="234">
                <a:solidFill>
                  <a:srgbClr val="AE8441"/>
                </a:solidFill>
                <a:latin typeface="Roboto"/>
              </a:rPr>
              <a:t>BẢO MẬT TRANG WEB</a:t>
            </a:r>
          </a:p>
        </p:txBody>
      </p:sp>
      <p:sp>
        <p:nvSpPr>
          <p:cNvPr id="10" name="AutoShape 10"/>
          <p:cNvSpPr/>
          <p:nvPr/>
        </p:nvSpPr>
        <p:spPr>
          <a:xfrm>
            <a:off x="4273499" y="6934178"/>
            <a:ext cx="3525022" cy="2066664"/>
          </a:xfrm>
          <a:prstGeom prst="rect">
            <a:avLst/>
          </a:prstGeom>
          <a:solidFill>
            <a:srgbClr val="113C61"/>
          </a:solidFill>
        </p:spPr>
      </p:sp>
      <p:sp>
        <p:nvSpPr>
          <p:cNvPr id="11" name="TextBox 11"/>
          <p:cNvSpPr txBox="1"/>
          <p:nvPr/>
        </p:nvSpPr>
        <p:spPr>
          <a:xfrm>
            <a:off x="3671540" y="7321548"/>
            <a:ext cx="4477106" cy="645963"/>
          </a:xfrm>
          <a:prstGeom prst="rect">
            <a:avLst/>
          </a:prstGeom>
        </p:spPr>
        <p:txBody>
          <a:bodyPr lIns="0" tIns="0" rIns="0" bIns="0" rtlCol="0" anchor="t">
            <a:spAutoFit/>
          </a:bodyPr>
          <a:lstStyle/>
          <a:p>
            <a:pPr algn="ctr">
              <a:lnSpc>
                <a:spcPts val="5343"/>
              </a:lnSpc>
            </a:pPr>
            <a:r>
              <a:rPr lang="en-US" sz="3238" spc="259">
                <a:solidFill>
                  <a:srgbClr val="AE8441"/>
                </a:solidFill>
                <a:latin typeface="Roboto"/>
              </a:rPr>
              <a:t>HIỆU SUẤT</a:t>
            </a:r>
          </a:p>
        </p:txBody>
      </p:sp>
      <p:sp>
        <p:nvSpPr>
          <p:cNvPr id="12" name="AutoShape 12"/>
          <p:cNvSpPr/>
          <p:nvPr/>
        </p:nvSpPr>
        <p:spPr>
          <a:xfrm>
            <a:off x="9221003" y="6934178"/>
            <a:ext cx="5430022" cy="2066664"/>
          </a:xfrm>
          <a:prstGeom prst="rect">
            <a:avLst/>
          </a:prstGeom>
          <a:solidFill>
            <a:srgbClr val="113C61"/>
          </a:solidFill>
        </p:spPr>
      </p:sp>
      <p:sp>
        <p:nvSpPr>
          <p:cNvPr id="13" name="TextBox 13"/>
          <p:cNvSpPr txBox="1"/>
          <p:nvPr/>
        </p:nvSpPr>
        <p:spPr>
          <a:xfrm>
            <a:off x="9360118" y="7321548"/>
            <a:ext cx="5151793" cy="645963"/>
          </a:xfrm>
          <a:prstGeom prst="rect">
            <a:avLst/>
          </a:prstGeom>
        </p:spPr>
        <p:txBody>
          <a:bodyPr lIns="0" tIns="0" rIns="0" bIns="0" rtlCol="0" anchor="t">
            <a:spAutoFit/>
          </a:bodyPr>
          <a:lstStyle/>
          <a:p>
            <a:pPr algn="ctr">
              <a:lnSpc>
                <a:spcPts val="5343"/>
              </a:lnSpc>
            </a:pPr>
            <a:r>
              <a:rPr lang="en-US" sz="3238" spc="259">
                <a:solidFill>
                  <a:srgbClr val="AE8441"/>
                </a:solidFill>
                <a:latin typeface="Roboto"/>
              </a:rPr>
              <a:t>CÁC CHỨC NĂNG KHÁC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40189" y="1453864"/>
            <a:ext cx="8619111" cy="6759517"/>
            <a:chOff x="0" y="0"/>
            <a:chExt cx="11492148" cy="9012689"/>
          </a:xfrm>
        </p:grpSpPr>
        <p:sp>
          <p:nvSpPr>
            <p:cNvPr id="3" name="TextBox 3"/>
            <p:cNvSpPr txBox="1"/>
            <p:nvPr/>
          </p:nvSpPr>
          <p:spPr>
            <a:xfrm>
              <a:off x="0" y="554355"/>
              <a:ext cx="11492148" cy="1927225"/>
            </a:xfrm>
            <a:prstGeom prst="rect">
              <a:avLst/>
            </a:prstGeom>
          </p:spPr>
          <p:txBody>
            <a:bodyPr lIns="0" tIns="0" rIns="0" bIns="0" rtlCol="0" anchor="t">
              <a:spAutoFit/>
            </a:bodyPr>
            <a:lstStyle/>
            <a:p>
              <a:pPr algn="l">
                <a:lnSpc>
                  <a:spcPts val="11340"/>
                </a:lnSpc>
              </a:pPr>
              <a:r>
                <a:rPr lang="en-US" sz="9450" spc="189">
                  <a:solidFill>
                    <a:srgbClr val="113C61"/>
                  </a:solidFill>
                  <a:latin typeface="Rokkitt Medium"/>
                </a:rPr>
                <a:t>TEST CASE</a:t>
              </a:r>
            </a:p>
          </p:txBody>
        </p:sp>
        <p:sp>
          <p:nvSpPr>
            <p:cNvPr id="4" name="TextBox 4"/>
            <p:cNvSpPr txBox="1"/>
            <p:nvPr/>
          </p:nvSpPr>
          <p:spPr>
            <a:xfrm>
              <a:off x="0" y="3383889"/>
              <a:ext cx="11492148" cy="1381125"/>
            </a:xfrm>
            <a:prstGeom prst="rect">
              <a:avLst/>
            </a:prstGeom>
          </p:spPr>
          <p:txBody>
            <a:bodyPr lIns="0" tIns="0" rIns="0" bIns="0" rtlCol="0" anchor="t">
              <a:spAutoFit/>
            </a:bodyPr>
            <a:lstStyle/>
            <a:p>
              <a:pPr algn="l">
                <a:lnSpc>
                  <a:spcPts val="4079"/>
                </a:lnSpc>
              </a:pPr>
              <a:r>
                <a:rPr lang="en-US" sz="3400" spc="340">
                  <a:solidFill>
                    <a:srgbClr val="113C61"/>
                  </a:solidFill>
                  <a:latin typeface="Rokkitt Medium"/>
                </a:rPr>
                <a:t>VIẾT CÁC CHỨC NĂNG ĐÃ ĐƯỢC ĐỀ CẶP TRONG TEST PLAN</a:t>
              </a:r>
            </a:p>
          </p:txBody>
        </p:sp>
        <p:sp>
          <p:nvSpPr>
            <p:cNvPr id="5" name="TextBox 5"/>
            <p:cNvSpPr txBox="1"/>
            <p:nvPr/>
          </p:nvSpPr>
          <p:spPr>
            <a:xfrm>
              <a:off x="0" y="5335827"/>
              <a:ext cx="11492148" cy="3680672"/>
            </a:xfrm>
            <a:prstGeom prst="rect">
              <a:avLst/>
            </a:prstGeom>
          </p:spPr>
          <p:txBody>
            <a:bodyPr lIns="0" tIns="0" rIns="0" bIns="0" rtlCol="0" anchor="t">
              <a:spAutoFit/>
            </a:bodyPr>
            <a:lstStyle/>
            <a:p>
              <a:pPr>
                <a:lnSpc>
                  <a:spcPts val="4479"/>
                </a:lnSpc>
              </a:pPr>
              <a:r>
                <a:rPr lang="en-US" sz="2799" spc="139">
                  <a:solidFill>
                    <a:srgbClr val="113C61"/>
                  </a:solidFill>
                  <a:latin typeface="Roboto"/>
                </a:rPr>
                <a:t>ĐĂNG NHẬP</a:t>
              </a:r>
            </a:p>
            <a:p>
              <a:pPr>
                <a:lnSpc>
                  <a:spcPts val="4479"/>
                </a:lnSpc>
              </a:pPr>
              <a:r>
                <a:rPr lang="en-US" sz="2799" spc="139">
                  <a:solidFill>
                    <a:srgbClr val="113C61"/>
                  </a:solidFill>
                  <a:latin typeface="Roboto"/>
                </a:rPr>
                <a:t>ĐĂNG KÝ</a:t>
              </a:r>
            </a:p>
            <a:p>
              <a:pPr>
                <a:lnSpc>
                  <a:spcPts val="4479"/>
                </a:lnSpc>
              </a:pPr>
              <a:r>
                <a:rPr lang="en-US" sz="2799" spc="139">
                  <a:solidFill>
                    <a:srgbClr val="113C61"/>
                  </a:solidFill>
                  <a:latin typeface="Roboto"/>
                </a:rPr>
                <a:t>TRANG CHỦ</a:t>
              </a:r>
            </a:p>
            <a:p>
              <a:pPr>
                <a:lnSpc>
                  <a:spcPts val="4479"/>
                </a:lnSpc>
              </a:pPr>
              <a:r>
                <a:rPr lang="en-US" sz="2799" spc="139">
                  <a:solidFill>
                    <a:srgbClr val="113C61"/>
                  </a:solidFill>
                  <a:latin typeface="Roboto"/>
                </a:rPr>
                <a:t>THỰC ĐƠN</a:t>
              </a:r>
            </a:p>
            <a:p>
              <a:pPr algn="l">
                <a:lnSpc>
                  <a:spcPts val="4480"/>
                </a:lnSpc>
              </a:pPr>
              <a:r>
                <a:rPr lang="en-US" sz="2800" spc="140">
                  <a:solidFill>
                    <a:srgbClr val="113C61"/>
                  </a:solidFill>
                  <a:latin typeface="Roboto"/>
                </a:rPr>
                <a:t>GIỚI THIỆU</a:t>
              </a:r>
            </a:p>
          </p:txBody>
        </p:sp>
      </p:grpSp>
      <p:sp>
        <p:nvSpPr>
          <p:cNvPr id="6" name="AutoShape 6"/>
          <p:cNvSpPr/>
          <p:nvPr/>
        </p:nvSpPr>
        <p:spPr>
          <a:xfrm>
            <a:off x="-350497" y="-245017"/>
            <a:ext cx="5100969" cy="10777034"/>
          </a:xfrm>
          <a:prstGeom prst="rect">
            <a:avLst/>
          </a:prstGeom>
          <a:solidFill>
            <a:srgbClr val="113C61"/>
          </a:solidFill>
        </p:spPr>
      </p:sp>
      <p:grpSp>
        <p:nvGrpSpPr>
          <p:cNvPr id="7" name="Group 7"/>
          <p:cNvGrpSpPr/>
          <p:nvPr/>
        </p:nvGrpSpPr>
        <p:grpSpPr>
          <a:xfrm>
            <a:off x="1201405" y="2188847"/>
            <a:ext cx="6400800" cy="64008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8441"/>
            </a:solidFill>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6">
            <a:extLst>
              <a:ext uri="{FF2B5EF4-FFF2-40B4-BE49-F238E27FC236}">
                <a16:creationId xmlns:a16="http://schemas.microsoft.com/office/drawing/2014/main" id="{3D43DA9C-B02D-655F-27B8-91222D8CAB5A}"/>
              </a:ext>
            </a:extLst>
          </p:cNvPr>
          <p:cNvSpPr/>
          <p:nvPr/>
        </p:nvSpPr>
        <p:spPr>
          <a:xfrm>
            <a:off x="-350497" y="-245017"/>
            <a:ext cx="18867097" cy="10777034"/>
          </a:xfrm>
          <a:prstGeom prst="rect">
            <a:avLst/>
          </a:prstGeom>
          <a:solidFill>
            <a:srgbClr val="113C61"/>
          </a:solidFill>
        </p:spPr>
      </p:sp>
      <p:sp>
        <p:nvSpPr>
          <p:cNvPr id="2" name="TextBox 2"/>
          <p:cNvSpPr txBox="1"/>
          <p:nvPr/>
        </p:nvSpPr>
        <p:spPr>
          <a:xfrm>
            <a:off x="2022741" y="1931987"/>
            <a:ext cx="14243755" cy="1152525"/>
          </a:xfrm>
          <a:prstGeom prst="rect">
            <a:avLst/>
          </a:prstGeom>
          <a:solidFill>
            <a:schemeClr val="accent1">
              <a:lumMod val="50000"/>
            </a:schemeClr>
          </a:solidFill>
        </p:spPr>
        <p:txBody>
          <a:bodyPr lIns="0" tIns="0" rIns="0" bIns="0" rtlCol="0" anchor="t">
            <a:spAutoFit/>
          </a:bodyPr>
          <a:lstStyle/>
          <a:p>
            <a:pPr algn="ctr">
              <a:lnSpc>
                <a:spcPts val="9000"/>
              </a:lnSpc>
            </a:pPr>
            <a:r>
              <a:rPr lang="en-US" sz="7500" spc="150">
                <a:solidFill>
                  <a:srgbClr val="FFFFFF"/>
                </a:solidFill>
                <a:latin typeface="Rokkitt Medium"/>
              </a:rPr>
              <a:t>QUAN ĐIỂM VIẾT TEST CASE</a:t>
            </a:r>
          </a:p>
        </p:txBody>
      </p:sp>
      <p:sp>
        <p:nvSpPr>
          <p:cNvPr id="3" name="AutoShape 3"/>
          <p:cNvSpPr/>
          <p:nvPr/>
        </p:nvSpPr>
        <p:spPr>
          <a:xfrm>
            <a:off x="1029937" y="4065587"/>
            <a:ext cx="5009985" cy="152400"/>
          </a:xfrm>
          <a:prstGeom prst="rect">
            <a:avLst/>
          </a:prstGeom>
          <a:solidFill>
            <a:schemeClr val="bg2">
              <a:lumMod val="50000"/>
            </a:schemeClr>
          </a:solidFill>
        </p:spPr>
      </p:sp>
      <p:sp>
        <p:nvSpPr>
          <p:cNvPr id="4" name="AutoShape 4"/>
          <p:cNvSpPr/>
          <p:nvPr/>
        </p:nvSpPr>
        <p:spPr>
          <a:xfrm>
            <a:off x="6639626" y="4065587"/>
            <a:ext cx="5009985" cy="152400"/>
          </a:xfrm>
          <a:prstGeom prst="rect">
            <a:avLst/>
          </a:prstGeom>
          <a:solidFill>
            <a:schemeClr val="bg2">
              <a:lumMod val="50000"/>
            </a:schemeClr>
          </a:solidFill>
        </p:spPr>
      </p:sp>
      <p:sp>
        <p:nvSpPr>
          <p:cNvPr id="5" name="AutoShape 5"/>
          <p:cNvSpPr/>
          <p:nvPr/>
        </p:nvSpPr>
        <p:spPr>
          <a:xfrm>
            <a:off x="12249315" y="4065587"/>
            <a:ext cx="5009985" cy="152400"/>
          </a:xfrm>
          <a:prstGeom prst="rect">
            <a:avLst/>
          </a:prstGeom>
          <a:solidFill>
            <a:schemeClr val="bg2">
              <a:lumMod val="50000"/>
            </a:schemeClr>
          </a:solidFill>
        </p:spPr>
      </p:sp>
      <p:sp>
        <p:nvSpPr>
          <p:cNvPr id="6" name="TextBox 6"/>
          <p:cNvSpPr txBox="1"/>
          <p:nvPr/>
        </p:nvSpPr>
        <p:spPr>
          <a:xfrm>
            <a:off x="6823339" y="4826926"/>
            <a:ext cx="4642558" cy="468630"/>
          </a:xfrm>
          <a:prstGeom prst="rect">
            <a:avLst/>
          </a:prstGeom>
          <a:solidFill>
            <a:schemeClr val="accent1">
              <a:lumMod val="50000"/>
            </a:schemeClr>
          </a:solidFill>
        </p:spPr>
        <p:txBody>
          <a:bodyPr lIns="0" tIns="0" rIns="0" bIns="0" rtlCol="0" anchor="t">
            <a:spAutoFit/>
          </a:bodyPr>
          <a:lstStyle/>
          <a:p>
            <a:pPr algn="ctr">
              <a:lnSpc>
                <a:spcPts val="3840"/>
              </a:lnSpc>
            </a:pPr>
            <a:r>
              <a:rPr lang="en-US" sz="2400" spc="168">
                <a:solidFill>
                  <a:srgbClr val="FFFFFF"/>
                </a:solidFill>
                <a:latin typeface="Roboto"/>
              </a:rPr>
              <a:t>CHỨC NĂNG CHÍNH</a:t>
            </a:r>
          </a:p>
        </p:txBody>
      </p:sp>
      <p:sp>
        <p:nvSpPr>
          <p:cNvPr id="7" name="TextBox 7"/>
          <p:cNvSpPr txBox="1"/>
          <p:nvPr/>
        </p:nvSpPr>
        <p:spPr>
          <a:xfrm>
            <a:off x="12437447" y="4765966"/>
            <a:ext cx="4642558" cy="468630"/>
          </a:xfrm>
          <a:prstGeom prst="rect">
            <a:avLst/>
          </a:prstGeom>
          <a:solidFill>
            <a:schemeClr val="accent1">
              <a:lumMod val="50000"/>
            </a:schemeClr>
          </a:solidFill>
        </p:spPr>
        <p:txBody>
          <a:bodyPr lIns="0" tIns="0" rIns="0" bIns="0" rtlCol="0" anchor="t">
            <a:spAutoFit/>
          </a:bodyPr>
          <a:lstStyle/>
          <a:p>
            <a:pPr algn="ctr">
              <a:lnSpc>
                <a:spcPts val="3840"/>
              </a:lnSpc>
            </a:pPr>
            <a:r>
              <a:rPr lang="en-US" sz="2400" spc="168">
                <a:solidFill>
                  <a:srgbClr val="FFFFFF"/>
                </a:solidFill>
                <a:latin typeface="Roboto"/>
              </a:rPr>
              <a:t>PHÂN VÙNG TƯƠNG ĐƯƠNG</a:t>
            </a:r>
          </a:p>
        </p:txBody>
      </p:sp>
      <p:sp>
        <p:nvSpPr>
          <p:cNvPr id="8" name="TextBox 8"/>
          <p:cNvSpPr txBox="1"/>
          <p:nvPr/>
        </p:nvSpPr>
        <p:spPr>
          <a:xfrm>
            <a:off x="12433028" y="6069383"/>
            <a:ext cx="4642558" cy="468630"/>
          </a:xfrm>
          <a:prstGeom prst="rect">
            <a:avLst/>
          </a:prstGeom>
          <a:solidFill>
            <a:schemeClr val="accent1">
              <a:lumMod val="50000"/>
            </a:schemeClr>
          </a:solidFill>
        </p:spPr>
        <p:txBody>
          <a:bodyPr lIns="0" tIns="0" rIns="0" bIns="0" rtlCol="0" anchor="t">
            <a:spAutoFit/>
          </a:bodyPr>
          <a:lstStyle/>
          <a:p>
            <a:pPr algn="ctr">
              <a:lnSpc>
                <a:spcPts val="3840"/>
              </a:lnSpc>
            </a:pPr>
            <a:r>
              <a:rPr lang="en-US" sz="2400" spc="168">
                <a:solidFill>
                  <a:srgbClr val="FFFFFF"/>
                </a:solidFill>
                <a:latin typeface="Roboto"/>
              </a:rPr>
              <a:t>PHÂN MIỀN GIÁ TRỊ</a:t>
            </a:r>
          </a:p>
        </p:txBody>
      </p:sp>
      <p:sp>
        <p:nvSpPr>
          <p:cNvPr id="9" name="TextBox 9"/>
          <p:cNvSpPr txBox="1"/>
          <p:nvPr/>
        </p:nvSpPr>
        <p:spPr>
          <a:xfrm>
            <a:off x="1213650" y="4765966"/>
            <a:ext cx="4642558" cy="1440180"/>
          </a:xfrm>
          <a:prstGeom prst="rect">
            <a:avLst/>
          </a:prstGeom>
          <a:solidFill>
            <a:schemeClr val="accent1">
              <a:lumMod val="50000"/>
            </a:schemeClr>
          </a:solidFill>
        </p:spPr>
        <p:txBody>
          <a:bodyPr lIns="0" tIns="0" rIns="0" bIns="0" rtlCol="0" anchor="t">
            <a:spAutoFit/>
          </a:bodyPr>
          <a:lstStyle/>
          <a:p>
            <a:pPr algn="ctr">
              <a:lnSpc>
                <a:spcPts val="3840"/>
              </a:lnSpc>
            </a:pPr>
            <a:r>
              <a:rPr lang="en-US" sz="2400" spc="168">
                <a:solidFill>
                  <a:srgbClr val="FFFFFF"/>
                </a:solidFill>
                <a:latin typeface="Roboto"/>
              </a:rPr>
              <a:t>TEST UI </a:t>
            </a:r>
          </a:p>
          <a:p>
            <a:pPr algn="ctr">
              <a:lnSpc>
                <a:spcPts val="3840"/>
              </a:lnSpc>
            </a:pPr>
            <a:r>
              <a:rPr lang="en-US" sz="2400" spc="168">
                <a:solidFill>
                  <a:srgbClr val="FFFFFF"/>
                </a:solidFill>
                <a:latin typeface="Roboto"/>
              </a:rPr>
              <a:t>( BỐ CỤC, PHÂN BỐ, MÀU SĂC,VĂN BẢN...)</a:t>
            </a:r>
          </a:p>
        </p:txBody>
      </p:sp>
      <p:sp>
        <p:nvSpPr>
          <p:cNvPr id="10" name="TextBox 10"/>
          <p:cNvSpPr txBox="1"/>
          <p:nvPr/>
        </p:nvSpPr>
        <p:spPr>
          <a:xfrm>
            <a:off x="7727417" y="6033563"/>
            <a:ext cx="2758361" cy="468630"/>
          </a:xfrm>
          <a:prstGeom prst="rect">
            <a:avLst/>
          </a:prstGeom>
          <a:solidFill>
            <a:schemeClr val="accent1">
              <a:lumMod val="50000"/>
            </a:schemeClr>
          </a:solidFill>
        </p:spPr>
        <p:txBody>
          <a:bodyPr lIns="0" tIns="0" rIns="0" bIns="0" rtlCol="0" anchor="t">
            <a:spAutoFit/>
          </a:bodyPr>
          <a:lstStyle/>
          <a:p>
            <a:pPr algn="ctr">
              <a:lnSpc>
                <a:spcPts val="3840"/>
              </a:lnSpc>
              <a:spcBef>
                <a:spcPct val="0"/>
              </a:spcBef>
            </a:pPr>
            <a:r>
              <a:rPr lang="en-US" sz="2400" spc="120">
                <a:solidFill>
                  <a:srgbClr val="FFFFFF"/>
                </a:solidFill>
                <a:latin typeface="Roboto"/>
              </a:rPr>
              <a:t>HAPPY TEST</a:t>
            </a:r>
          </a:p>
        </p:txBody>
      </p:sp>
      <p:sp>
        <p:nvSpPr>
          <p:cNvPr id="11" name="TextBox 11"/>
          <p:cNvSpPr txBox="1"/>
          <p:nvPr/>
        </p:nvSpPr>
        <p:spPr>
          <a:xfrm>
            <a:off x="7957208" y="7311839"/>
            <a:ext cx="2374821" cy="468630"/>
          </a:xfrm>
          <a:prstGeom prst="rect">
            <a:avLst/>
          </a:prstGeom>
          <a:solidFill>
            <a:schemeClr val="accent1">
              <a:lumMod val="50000"/>
            </a:schemeClr>
          </a:solidFill>
        </p:spPr>
        <p:txBody>
          <a:bodyPr lIns="0" tIns="0" rIns="0" bIns="0" rtlCol="0" anchor="t">
            <a:spAutoFit/>
          </a:bodyPr>
          <a:lstStyle/>
          <a:p>
            <a:pPr algn="ctr">
              <a:lnSpc>
                <a:spcPts val="3840"/>
              </a:lnSpc>
              <a:spcBef>
                <a:spcPct val="0"/>
              </a:spcBef>
            </a:pPr>
            <a:r>
              <a:rPr lang="en-US" sz="2400" spc="120">
                <a:solidFill>
                  <a:srgbClr val="FFFFFF"/>
                </a:solidFill>
                <a:latin typeface="Roboto"/>
              </a:rPr>
              <a:t>UNHAPPY TEST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13C61"/>
        </a:solidFill>
        <a:effectLst/>
      </p:bgPr>
    </p:bg>
    <p:spTree>
      <p:nvGrpSpPr>
        <p:cNvPr id="1" name=""/>
        <p:cNvGrpSpPr/>
        <p:nvPr/>
      </p:nvGrpSpPr>
      <p:grpSpPr>
        <a:xfrm>
          <a:off x="0" y="0"/>
          <a:ext cx="0" cy="0"/>
          <a:chOff x="0" y="0"/>
          <a:chExt cx="0" cy="0"/>
        </a:xfrm>
      </p:grpSpPr>
      <p:sp>
        <p:nvSpPr>
          <p:cNvPr id="2" name="AutoShape 2"/>
          <p:cNvSpPr/>
          <p:nvPr/>
        </p:nvSpPr>
        <p:spPr>
          <a:xfrm>
            <a:off x="2357905" y="3009900"/>
            <a:ext cx="152400" cy="6248400"/>
          </a:xfrm>
          <a:prstGeom prst="rect">
            <a:avLst/>
          </a:prstGeom>
          <a:solidFill>
            <a:srgbClr val="AE8441"/>
          </a:solidFill>
        </p:spPr>
      </p:sp>
      <p:pic>
        <p:nvPicPr>
          <p:cNvPr id="3" name="Picture 3"/>
          <p:cNvPicPr>
            <a:picLocks noChangeAspect="1"/>
          </p:cNvPicPr>
          <p:nvPr/>
        </p:nvPicPr>
        <p:blipFill>
          <a:blip r:embed="rId2"/>
          <a:srcRect l="5086" r="54218"/>
          <a:stretch>
            <a:fillRect/>
          </a:stretch>
        </p:blipFill>
        <p:spPr>
          <a:xfrm>
            <a:off x="2967940" y="0"/>
            <a:ext cx="6283293" cy="10287000"/>
          </a:xfrm>
          <a:prstGeom prst="rect">
            <a:avLst/>
          </a:prstGeom>
        </p:spPr>
      </p:pic>
      <p:grpSp>
        <p:nvGrpSpPr>
          <p:cNvPr id="4" name="Group 4"/>
          <p:cNvGrpSpPr/>
          <p:nvPr/>
        </p:nvGrpSpPr>
        <p:grpSpPr>
          <a:xfrm>
            <a:off x="1028700" y="1028700"/>
            <a:ext cx="6175193" cy="4040189"/>
            <a:chOff x="0" y="0"/>
            <a:chExt cx="8233590" cy="5386918"/>
          </a:xfrm>
        </p:grpSpPr>
        <p:sp>
          <p:nvSpPr>
            <p:cNvPr id="5" name="AutoShape 5"/>
            <p:cNvSpPr/>
            <p:nvPr/>
          </p:nvSpPr>
          <p:spPr>
            <a:xfrm>
              <a:off x="0" y="0"/>
              <a:ext cx="8233590" cy="5386918"/>
            </a:xfrm>
            <a:prstGeom prst="rect">
              <a:avLst/>
            </a:prstGeom>
            <a:solidFill>
              <a:srgbClr val="FFFFFF"/>
            </a:solidFill>
          </p:spPr>
        </p:sp>
        <p:sp>
          <p:nvSpPr>
            <p:cNvPr id="6" name="TextBox 6"/>
            <p:cNvSpPr txBox="1"/>
            <p:nvPr/>
          </p:nvSpPr>
          <p:spPr>
            <a:xfrm>
              <a:off x="609795" y="542714"/>
              <a:ext cx="7014000" cy="3743325"/>
            </a:xfrm>
            <a:prstGeom prst="rect">
              <a:avLst/>
            </a:prstGeom>
          </p:spPr>
          <p:txBody>
            <a:bodyPr lIns="0" tIns="0" rIns="0" bIns="0" rtlCol="0" anchor="t">
              <a:spAutoFit/>
            </a:bodyPr>
            <a:lstStyle/>
            <a:p>
              <a:pPr algn="l">
                <a:lnSpc>
                  <a:spcPts val="7380"/>
                </a:lnSpc>
              </a:pPr>
              <a:r>
                <a:rPr lang="en-US" sz="6150" spc="123">
                  <a:solidFill>
                    <a:srgbClr val="113C61"/>
                  </a:solidFill>
                  <a:latin typeface="Rokkitt Medium"/>
                </a:rPr>
                <a:t>4. WEBSITE SHOP BÁNH KEM </a:t>
              </a:r>
            </a:p>
          </p:txBody>
        </p:sp>
      </p:grpSp>
      <p:grpSp>
        <p:nvGrpSpPr>
          <p:cNvPr id="7" name="Group 7"/>
          <p:cNvGrpSpPr/>
          <p:nvPr/>
        </p:nvGrpSpPr>
        <p:grpSpPr>
          <a:xfrm>
            <a:off x="10468035" y="3880187"/>
            <a:ext cx="6791265" cy="2526626"/>
            <a:chOff x="0" y="0"/>
            <a:chExt cx="9055020" cy="3368835"/>
          </a:xfrm>
        </p:grpSpPr>
        <p:sp>
          <p:nvSpPr>
            <p:cNvPr id="8" name="TextBox 8"/>
            <p:cNvSpPr txBox="1"/>
            <p:nvPr/>
          </p:nvSpPr>
          <p:spPr>
            <a:xfrm>
              <a:off x="0" y="127635"/>
              <a:ext cx="9055020" cy="1101725"/>
            </a:xfrm>
            <a:prstGeom prst="rect">
              <a:avLst/>
            </a:prstGeom>
          </p:spPr>
          <p:txBody>
            <a:bodyPr lIns="0" tIns="0" rIns="0" bIns="0" rtlCol="0" anchor="t">
              <a:spAutoFit/>
            </a:bodyPr>
            <a:lstStyle/>
            <a:p>
              <a:pPr algn="l">
                <a:lnSpc>
                  <a:spcPts val="3269"/>
                </a:lnSpc>
              </a:pPr>
              <a:r>
                <a:rPr lang="en-US" sz="2725" spc="272">
                  <a:solidFill>
                    <a:srgbClr val="AE8441"/>
                  </a:solidFill>
                  <a:latin typeface="Rokkitt Medium"/>
                </a:rPr>
                <a:t>SAU ĐÂY LÀ PHẦN DEMO WEBSITE CỦA NHÓM CHÚNG EM</a:t>
              </a:r>
            </a:p>
          </p:txBody>
        </p:sp>
        <p:sp>
          <p:nvSpPr>
            <p:cNvPr id="9" name="TextBox 9"/>
            <p:cNvSpPr txBox="1"/>
            <p:nvPr/>
          </p:nvSpPr>
          <p:spPr>
            <a:xfrm>
              <a:off x="0" y="1939873"/>
              <a:ext cx="9055020" cy="1432772"/>
            </a:xfrm>
            <a:prstGeom prst="rect">
              <a:avLst/>
            </a:prstGeom>
          </p:spPr>
          <p:txBody>
            <a:bodyPr lIns="0" tIns="0" rIns="0" bIns="0" rtlCol="0" anchor="t">
              <a:spAutoFit/>
            </a:bodyPr>
            <a:lstStyle/>
            <a:p>
              <a:pPr marL="0" lvl="0" indent="0" algn="l">
                <a:lnSpc>
                  <a:spcPts val="4480"/>
                </a:lnSpc>
              </a:pPr>
              <a:r>
                <a:rPr lang="en-US" sz="2800" spc="140">
                  <a:solidFill>
                    <a:srgbClr val="FFFFFF"/>
                  </a:solidFill>
                  <a:latin typeface="Roboto"/>
                </a:rPr>
                <a:t>Nhóm em xin chân thành cảm ơn cô và các bạn đã lắng nghe.</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3C61"/>
        </a:solidFill>
        <a:effectLst/>
      </p:bgPr>
    </p:bg>
    <p:spTree>
      <p:nvGrpSpPr>
        <p:cNvPr id="1" name=""/>
        <p:cNvGrpSpPr/>
        <p:nvPr/>
      </p:nvGrpSpPr>
      <p:grpSpPr>
        <a:xfrm>
          <a:off x="0" y="0"/>
          <a:ext cx="0" cy="0"/>
          <a:chOff x="0" y="0"/>
          <a:chExt cx="0" cy="0"/>
        </a:xfrm>
      </p:grpSpPr>
      <p:sp>
        <p:nvSpPr>
          <p:cNvPr id="2" name="AutoShape 2"/>
          <p:cNvSpPr/>
          <p:nvPr/>
        </p:nvSpPr>
        <p:spPr>
          <a:xfrm>
            <a:off x="-360123" y="0"/>
            <a:ext cx="19008246" cy="4630927"/>
          </a:xfrm>
          <a:prstGeom prst="rect">
            <a:avLst/>
          </a:prstGeom>
          <a:solidFill>
            <a:srgbClr val="FFFFFF"/>
          </a:solidFill>
        </p:spPr>
      </p:sp>
      <p:grpSp>
        <p:nvGrpSpPr>
          <p:cNvPr id="3" name="Group 3"/>
          <p:cNvGrpSpPr/>
          <p:nvPr/>
        </p:nvGrpSpPr>
        <p:grpSpPr>
          <a:xfrm rot="-10800000">
            <a:off x="2303587" y="4664759"/>
            <a:ext cx="335031" cy="290137"/>
            <a:chOff x="0" y="0"/>
            <a:chExt cx="6350000" cy="5499100"/>
          </a:xfrm>
        </p:grpSpPr>
        <p:sp>
          <p:nvSpPr>
            <p:cNvPr id="4" name="Freeform 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E8441"/>
            </a:solidFill>
          </p:spPr>
        </p:sp>
      </p:grpSp>
      <p:grpSp>
        <p:nvGrpSpPr>
          <p:cNvPr id="5" name="Group 5"/>
          <p:cNvGrpSpPr/>
          <p:nvPr/>
        </p:nvGrpSpPr>
        <p:grpSpPr>
          <a:xfrm rot="-10800000">
            <a:off x="5640036" y="4664759"/>
            <a:ext cx="335031" cy="29013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E8441"/>
            </a:solidFill>
          </p:spPr>
        </p:sp>
      </p:grpSp>
      <p:grpSp>
        <p:nvGrpSpPr>
          <p:cNvPr id="7" name="Group 7"/>
          <p:cNvGrpSpPr/>
          <p:nvPr/>
        </p:nvGrpSpPr>
        <p:grpSpPr>
          <a:xfrm rot="-10800000">
            <a:off x="8976485" y="4664759"/>
            <a:ext cx="335031" cy="290137"/>
            <a:chOff x="0" y="0"/>
            <a:chExt cx="6350000" cy="5499100"/>
          </a:xfrm>
        </p:grpSpPr>
        <p:sp>
          <p:nvSpPr>
            <p:cNvPr id="8" name="Freeform 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E8441"/>
            </a:solidFill>
          </p:spPr>
        </p:sp>
      </p:grpSp>
      <p:grpSp>
        <p:nvGrpSpPr>
          <p:cNvPr id="9" name="Group 9"/>
          <p:cNvGrpSpPr/>
          <p:nvPr/>
        </p:nvGrpSpPr>
        <p:grpSpPr>
          <a:xfrm rot="-10800000">
            <a:off x="12312933" y="4664759"/>
            <a:ext cx="335031" cy="290137"/>
            <a:chOff x="0" y="0"/>
            <a:chExt cx="6350000" cy="5499100"/>
          </a:xfrm>
        </p:grpSpPr>
        <p:sp>
          <p:nvSpPr>
            <p:cNvPr id="10" name="Freeform 1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E8441"/>
            </a:solidFill>
          </p:spPr>
        </p:sp>
      </p:grpSp>
      <p:grpSp>
        <p:nvGrpSpPr>
          <p:cNvPr id="11" name="Group 11"/>
          <p:cNvGrpSpPr/>
          <p:nvPr/>
        </p:nvGrpSpPr>
        <p:grpSpPr>
          <a:xfrm rot="-10800000">
            <a:off x="15649382" y="4664759"/>
            <a:ext cx="335031" cy="290137"/>
            <a:chOff x="0" y="0"/>
            <a:chExt cx="6350000" cy="5499100"/>
          </a:xfrm>
        </p:grpSpPr>
        <p:sp>
          <p:nvSpPr>
            <p:cNvPr id="12" name="Freeform 1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E8441"/>
            </a:solidFill>
          </p:spPr>
        </p:sp>
      </p:grpSp>
      <p:sp>
        <p:nvSpPr>
          <p:cNvPr id="13" name="AutoShape 13"/>
          <p:cNvSpPr/>
          <p:nvPr/>
        </p:nvSpPr>
        <p:spPr>
          <a:xfrm>
            <a:off x="-482797" y="4556482"/>
            <a:ext cx="19253593" cy="148890"/>
          </a:xfrm>
          <a:prstGeom prst="rect">
            <a:avLst/>
          </a:prstGeom>
          <a:solidFill>
            <a:srgbClr val="AE8441"/>
          </a:solidFill>
        </p:spPr>
      </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74000" y="8489875"/>
            <a:ext cx="620825" cy="1797125"/>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09434" y="8489875"/>
            <a:ext cx="1323338" cy="1797125"/>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729162" y="8566300"/>
            <a:ext cx="829675" cy="1789496"/>
          </a:xfrm>
          <a:prstGeom prst="rect">
            <a:avLst/>
          </a:prstGeom>
        </p:spPr>
      </p:pic>
      <p:grpSp>
        <p:nvGrpSpPr>
          <p:cNvPr id="17" name="Group 17"/>
          <p:cNvGrpSpPr/>
          <p:nvPr/>
        </p:nvGrpSpPr>
        <p:grpSpPr>
          <a:xfrm>
            <a:off x="1793566" y="1624012"/>
            <a:ext cx="14700869" cy="1828787"/>
            <a:chOff x="0" y="0"/>
            <a:chExt cx="19601158" cy="2438383"/>
          </a:xfrm>
        </p:grpSpPr>
        <p:sp>
          <p:nvSpPr>
            <p:cNvPr id="18" name="TextBox 18"/>
            <p:cNvSpPr txBox="1"/>
            <p:nvPr/>
          </p:nvSpPr>
          <p:spPr>
            <a:xfrm>
              <a:off x="0" y="-9525"/>
              <a:ext cx="19601158" cy="1533525"/>
            </a:xfrm>
            <a:prstGeom prst="rect">
              <a:avLst/>
            </a:prstGeom>
          </p:spPr>
          <p:txBody>
            <a:bodyPr lIns="0" tIns="0" rIns="0" bIns="0" rtlCol="0" anchor="t">
              <a:spAutoFit/>
            </a:bodyPr>
            <a:lstStyle/>
            <a:p>
              <a:pPr algn="ctr">
                <a:lnSpc>
                  <a:spcPts val="9000"/>
                </a:lnSpc>
              </a:pPr>
              <a:r>
                <a:rPr lang="en-US" sz="7500" spc="150">
                  <a:solidFill>
                    <a:srgbClr val="113C61"/>
                  </a:solidFill>
                  <a:latin typeface="Rokkitt Medium"/>
                </a:rPr>
                <a:t>NỘI DUNG THỰC HIỆN</a:t>
              </a:r>
            </a:p>
          </p:txBody>
        </p:sp>
        <p:sp>
          <p:nvSpPr>
            <p:cNvPr id="19" name="TextBox 19"/>
            <p:cNvSpPr txBox="1"/>
            <p:nvPr/>
          </p:nvSpPr>
          <p:spPr>
            <a:xfrm>
              <a:off x="0" y="1748138"/>
              <a:ext cx="19601158" cy="695325"/>
            </a:xfrm>
            <a:prstGeom prst="rect">
              <a:avLst/>
            </a:prstGeom>
          </p:spPr>
          <p:txBody>
            <a:bodyPr lIns="0" tIns="0" rIns="0" bIns="0" rtlCol="0" anchor="t">
              <a:spAutoFit/>
            </a:bodyPr>
            <a:lstStyle/>
            <a:p>
              <a:pPr algn="ctr">
                <a:lnSpc>
                  <a:spcPts val="4079"/>
                </a:lnSpc>
              </a:pPr>
              <a:r>
                <a:rPr lang="en-US" sz="3400" spc="340">
                  <a:solidFill>
                    <a:srgbClr val="113C61"/>
                  </a:solidFill>
                  <a:latin typeface="Rokkitt Medium"/>
                </a:rPr>
                <a:t>KIỂM THỬ WEBSITE SHOP BÁNH KEM</a:t>
              </a:r>
            </a:p>
          </p:txBody>
        </p:sp>
      </p:grpSp>
      <p:grpSp>
        <p:nvGrpSpPr>
          <p:cNvPr id="20" name="Group 20"/>
          <p:cNvGrpSpPr/>
          <p:nvPr/>
        </p:nvGrpSpPr>
        <p:grpSpPr>
          <a:xfrm>
            <a:off x="1065749" y="5184185"/>
            <a:ext cx="2810708" cy="1200890"/>
            <a:chOff x="0" y="0"/>
            <a:chExt cx="3747610" cy="1601187"/>
          </a:xfrm>
        </p:grpSpPr>
        <p:sp>
          <p:nvSpPr>
            <p:cNvPr id="21" name="TextBox 21"/>
            <p:cNvSpPr txBox="1"/>
            <p:nvPr/>
          </p:nvSpPr>
          <p:spPr>
            <a:xfrm>
              <a:off x="0" y="-142875"/>
              <a:ext cx="3747610" cy="752475"/>
            </a:xfrm>
            <a:prstGeom prst="rect">
              <a:avLst/>
            </a:prstGeom>
          </p:spPr>
          <p:txBody>
            <a:bodyPr lIns="0" tIns="0" rIns="0" bIns="0" rtlCol="0" anchor="t">
              <a:spAutoFit/>
            </a:bodyPr>
            <a:lstStyle/>
            <a:p>
              <a:pPr algn="ctr">
                <a:lnSpc>
                  <a:spcPts val="4950"/>
                </a:lnSpc>
              </a:pPr>
              <a:r>
                <a:rPr lang="en-US" sz="3000" spc="240">
                  <a:solidFill>
                    <a:srgbClr val="AE8441"/>
                  </a:solidFill>
                  <a:latin typeface="Roboto"/>
                </a:rPr>
                <a:t>PHẦN 1</a:t>
              </a:r>
            </a:p>
          </p:txBody>
        </p:sp>
        <p:sp>
          <p:nvSpPr>
            <p:cNvPr id="22" name="TextBox 22"/>
            <p:cNvSpPr txBox="1"/>
            <p:nvPr/>
          </p:nvSpPr>
          <p:spPr>
            <a:xfrm>
              <a:off x="0" y="1021432"/>
              <a:ext cx="3747610" cy="589915"/>
            </a:xfrm>
            <a:prstGeom prst="rect">
              <a:avLst/>
            </a:prstGeom>
          </p:spPr>
          <p:txBody>
            <a:bodyPr lIns="0" tIns="0" rIns="0" bIns="0" rtlCol="0" anchor="t">
              <a:spAutoFit/>
            </a:bodyPr>
            <a:lstStyle/>
            <a:p>
              <a:pPr algn="ctr">
                <a:lnSpc>
                  <a:spcPts val="3840"/>
                </a:lnSpc>
              </a:pPr>
              <a:r>
                <a:rPr lang="en-US" sz="2400" spc="168">
                  <a:solidFill>
                    <a:srgbClr val="FFFFFF"/>
                  </a:solidFill>
                  <a:latin typeface="Roboto"/>
                </a:rPr>
                <a:t>MỞ ĐẦU</a:t>
              </a:r>
            </a:p>
          </p:txBody>
        </p:sp>
      </p:grpSp>
      <p:grpSp>
        <p:nvGrpSpPr>
          <p:cNvPr id="23" name="Group 23"/>
          <p:cNvGrpSpPr/>
          <p:nvPr/>
        </p:nvGrpSpPr>
        <p:grpSpPr>
          <a:xfrm>
            <a:off x="4402198" y="5184185"/>
            <a:ext cx="2810708" cy="1686665"/>
            <a:chOff x="0" y="0"/>
            <a:chExt cx="3747610" cy="2248887"/>
          </a:xfrm>
        </p:grpSpPr>
        <p:sp>
          <p:nvSpPr>
            <p:cNvPr id="24" name="TextBox 24"/>
            <p:cNvSpPr txBox="1"/>
            <p:nvPr/>
          </p:nvSpPr>
          <p:spPr>
            <a:xfrm>
              <a:off x="0" y="-142875"/>
              <a:ext cx="3747610" cy="752475"/>
            </a:xfrm>
            <a:prstGeom prst="rect">
              <a:avLst/>
            </a:prstGeom>
          </p:spPr>
          <p:txBody>
            <a:bodyPr lIns="0" tIns="0" rIns="0" bIns="0" rtlCol="0" anchor="t">
              <a:spAutoFit/>
            </a:bodyPr>
            <a:lstStyle/>
            <a:p>
              <a:pPr algn="ctr">
                <a:lnSpc>
                  <a:spcPts val="4950"/>
                </a:lnSpc>
              </a:pPr>
              <a:r>
                <a:rPr lang="en-US" sz="3000" spc="240">
                  <a:solidFill>
                    <a:srgbClr val="AE8441"/>
                  </a:solidFill>
                  <a:latin typeface="Roboto"/>
                </a:rPr>
                <a:t>PHẦN 2</a:t>
              </a:r>
            </a:p>
          </p:txBody>
        </p:sp>
        <p:sp>
          <p:nvSpPr>
            <p:cNvPr id="25" name="TextBox 25"/>
            <p:cNvSpPr txBox="1"/>
            <p:nvPr/>
          </p:nvSpPr>
          <p:spPr>
            <a:xfrm>
              <a:off x="0" y="1021432"/>
              <a:ext cx="3747610" cy="1237615"/>
            </a:xfrm>
            <a:prstGeom prst="rect">
              <a:avLst/>
            </a:prstGeom>
          </p:spPr>
          <p:txBody>
            <a:bodyPr lIns="0" tIns="0" rIns="0" bIns="0" rtlCol="0" anchor="t">
              <a:spAutoFit/>
            </a:bodyPr>
            <a:lstStyle/>
            <a:p>
              <a:pPr algn="ctr">
                <a:lnSpc>
                  <a:spcPts val="3840"/>
                </a:lnSpc>
              </a:pPr>
              <a:r>
                <a:rPr lang="en-US" sz="2400" spc="168">
                  <a:solidFill>
                    <a:srgbClr val="FFFFFF"/>
                  </a:solidFill>
                  <a:latin typeface="Roboto"/>
                </a:rPr>
                <a:t>CƠ SỞ LÝ THUYẾT</a:t>
              </a:r>
            </a:p>
          </p:txBody>
        </p:sp>
      </p:grpSp>
      <p:grpSp>
        <p:nvGrpSpPr>
          <p:cNvPr id="26" name="Group 26"/>
          <p:cNvGrpSpPr/>
          <p:nvPr/>
        </p:nvGrpSpPr>
        <p:grpSpPr>
          <a:xfrm>
            <a:off x="7738646" y="6661882"/>
            <a:ext cx="6147156" cy="1283335"/>
            <a:chOff x="0" y="0"/>
            <a:chExt cx="8196208" cy="1711113"/>
          </a:xfrm>
        </p:grpSpPr>
        <p:sp>
          <p:nvSpPr>
            <p:cNvPr id="27" name="TextBox 27"/>
            <p:cNvSpPr txBox="1"/>
            <p:nvPr/>
          </p:nvSpPr>
          <p:spPr>
            <a:xfrm>
              <a:off x="0" y="-95250"/>
              <a:ext cx="3747610" cy="1806363"/>
            </a:xfrm>
            <a:prstGeom prst="rect">
              <a:avLst/>
            </a:prstGeom>
          </p:spPr>
          <p:txBody>
            <a:bodyPr lIns="0" tIns="0" rIns="0" bIns="0" rtlCol="0" anchor="t">
              <a:spAutoFit/>
            </a:bodyPr>
            <a:lstStyle/>
            <a:p>
              <a:pPr algn="ctr">
                <a:lnSpc>
                  <a:spcPts val="3680"/>
                </a:lnSpc>
              </a:pPr>
              <a:r>
                <a:rPr lang="en-US" sz="2300" spc="161">
                  <a:solidFill>
                    <a:srgbClr val="FFFFFF"/>
                  </a:solidFill>
                  <a:latin typeface="Roboto"/>
                </a:rPr>
                <a:t>TESTPLAN: WEBSITE SHOP BÁNH KEM</a:t>
              </a:r>
            </a:p>
          </p:txBody>
        </p:sp>
        <p:sp>
          <p:nvSpPr>
            <p:cNvPr id="28" name="TextBox 28"/>
            <p:cNvSpPr txBox="1"/>
            <p:nvPr/>
          </p:nvSpPr>
          <p:spPr>
            <a:xfrm>
              <a:off x="4448598" y="-95250"/>
              <a:ext cx="3747610" cy="1806363"/>
            </a:xfrm>
            <a:prstGeom prst="rect">
              <a:avLst/>
            </a:prstGeom>
          </p:spPr>
          <p:txBody>
            <a:bodyPr lIns="0" tIns="0" rIns="0" bIns="0" rtlCol="0" anchor="t">
              <a:spAutoFit/>
            </a:bodyPr>
            <a:lstStyle/>
            <a:p>
              <a:pPr algn="ctr">
                <a:lnSpc>
                  <a:spcPts val="3680"/>
                </a:lnSpc>
              </a:pPr>
              <a:r>
                <a:rPr lang="en-US" sz="2300" spc="161">
                  <a:solidFill>
                    <a:srgbClr val="FFFFFF"/>
                  </a:solidFill>
                  <a:latin typeface="Roboto"/>
                </a:rPr>
                <a:t>TESTCASE: WEBSITE SHOP BÁNH KEM</a:t>
              </a:r>
            </a:p>
          </p:txBody>
        </p:sp>
      </p:grpSp>
      <p:grpSp>
        <p:nvGrpSpPr>
          <p:cNvPr id="29" name="Group 29"/>
          <p:cNvGrpSpPr/>
          <p:nvPr/>
        </p:nvGrpSpPr>
        <p:grpSpPr>
          <a:xfrm>
            <a:off x="14411543" y="5184185"/>
            <a:ext cx="2810708" cy="1686665"/>
            <a:chOff x="0" y="0"/>
            <a:chExt cx="3747610" cy="2248887"/>
          </a:xfrm>
        </p:grpSpPr>
        <p:sp>
          <p:nvSpPr>
            <p:cNvPr id="30" name="TextBox 30"/>
            <p:cNvSpPr txBox="1"/>
            <p:nvPr/>
          </p:nvSpPr>
          <p:spPr>
            <a:xfrm>
              <a:off x="0" y="-142875"/>
              <a:ext cx="3747610" cy="752475"/>
            </a:xfrm>
            <a:prstGeom prst="rect">
              <a:avLst/>
            </a:prstGeom>
          </p:spPr>
          <p:txBody>
            <a:bodyPr lIns="0" tIns="0" rIns="0" bIns="0" rtlCol="0" anchor="t">
              <a:spAutoFit/>
            </a:bodyPr>
            <a:lstStyle/>
            <a:p>
              <a:pPr algn="ctr">
                <a:lnSpc>
                  <a:spcPts val="4950"/>
                </a:lnSpc>
              </a:pPr>
              <a:r>
                <a:rPr lang="en-US" sz="3000" spc="240">
                  <a:solidFill>
                    <a:srgbClr val="AE8441"/>
                  </a:solidFill>
                  <a:latin typeface="Roboto"/>
                </a:rPr>
                <a:t>PHẦN 4</a:t>
              </a:r>
            </a:p>
          </p:txBody>
        </p:sp>
        <p:sp>
          <p:nvSpPr>
            <p:cNvPr id="31" name="TextBox 31"/>
            <p:cNvSpPr txBox="1"/>
            <p:nvPr/>
          </p:nvSpPr>
          <p:spPr>
            <a:xfrm>
              <a:off x="0" y="1021432"/>
              <a:ext cx="3747610" cy="1237615"/>
            </a:xfrm>
            <a:prstGeom prst="rect">
              <a:avLst/>
            </a:prstGeom>
          </p:spPr>
          <p:txBody>
            <a:bodyPr lIns="0" tIns="0" rIns="0" bIns="0" rtlCol="0" anchor="t">
              <a:spAutoFit/>
            </a:bodyPr>
            <a:lstStyle/>
            <a:p>
              <a:pPr algn="ctr">
                <a:lnSpc>
                  <a:spcPts val="3840"/>
                </a:lnSpc>
              </a:pPr>
              <a:r>
                <a:rPr lang="en-US" sz="2400" spc="168">
                  <a:solidFill>
                    <a:srgbClr val="FFFFFF"/>
                  </a:solidFill>
                  <a:latin typeface="Roboto"/>
                </a:rPr>
                <a:t>DEMO WEBSITE SHOP BÁNH KEM</a:t>
              </a:r>
            </a:p>
          </p:txBody>
        </p:sp>
      </p:grpSp>
      <p:sp>
        <p:nvSpPr>
          <p:cNvPr id="32" name="TextBox 32"/>
          <p:cNvSpPr txBox="1"/>
          <p:nvPr/>
        </p:nvSpPr>
        <p:spPr>
          <a:xfrm>
            <a:off x="7736780" y="5158810"/>
            <a:ext cx="6149022" cy="533400"/>
          </a:xfrm>
          <a:prstGeom prst="rect">
            <a:avLst/>
          </a:prstGeom>
        </p:spPr>
        <p:txBody>
          <a:bodyPr lIns="0" tIns="0" rIns="0" bIns="0" rtlCol="0" anchor="t">
            <a:spAutoFit/>
          </a:bodyPr>
          <a:lstStyle/>
          <a:p>
            <a:pPr algn="ctr">
              <a:lnSpc>
                <a:spcPts val="4200"/>
              </a:lnSpc>
            </a:pPr>
            <a:r>
              <a:rPr lang="en-US" sz="3000">
                <a:solidFill>
                  <a:srgbClr val="AE8441"/>
                </a:solidFill>
                <a:latin typeface="Roboto"/>
              </a:rPr>
              <a:t>PHẦN 3</a:t>
            </a:r>
          </a:p>
        </p:txBody>
      </p:sp>
      <p:sp>
        <p:nvSpPr>
          <p:cNvPr id="33" name="TextBox 33"/>
          <p:cNvSpPr txBox="1"/>
          <p:nvPr/>
        </p:nvSpPr>
        <p:spPr>
          <a:xfrm>
            <a:off x="7738646" y="5970367"/>
            <a:ext cx="6147156" cy="415290"/>
          </a:xfrm>
          <a:prstGeom prst="rect">
            <a:avLst/>
          </a:prstGeom>
        </p:spPr>
        <p:txBody>
          <a:bodyPr lIns="0" tIns="0" rIns="0" bIns="0" rtlCol="0" anchor="t">
            <a:spAutoFit/>
          </a:bodyPr>
          <a:lstStyle/>
          <a:p>
            <a:pPr algn="ctr">
              <a:lnSpc>
                <a:spcPts val="3359"/>
              </a:lnSpc>
            </a:pPr>
            <a:r>
              <a:rPr lang="en-US" sz="2400">
                <a:solidFill>
                  <a:srgbClr val="FFFFFF"/>
                </a:solidFill>
                <a:latin typeface="Roboto"/>
              </a:rPr>
              <a:t>KIỂM THỬ WEBSITE SHOP BÁNH KEM</a:t>
            </a:r>
          </a:p>
        </p:txBody>
      </p:sp>
      <p:sp>
        <p:nvSpPr>
          <p:cNvPr id="34" name="TextBox 34"/>
          <p:cNvSpPr txBox="1"/>
          <p:nvPr/>
        </p:nvSpPr>
        <p:spPr>
          <a:xfrm rot="5400000">
            <a:off x="12536156" y="6233574"/>
            <a:ext cx="133945"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Black"/>
              </a:rPr>
              <a:t>-</a:t>
            </a:r>
          </a:p>
        </p:txBody>
      </p:sp>
      <p:sp>
        <p:nvSpPr>
          <p:cNvPr id="35" name="TextBox 35"/>
          <p:cNvSpPr txBox="1"/>
          <p:nvPr/>
        </p:nvSpPr>
        <p:spPr>
          <a:xfrm rot="5400000">
            <a:off x="9110364" y="6300548"/>
            <a:ext cx="133945"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Black"/>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3C61"/>
        </a:solidFill>
        <a:effectLst/>
      </p:bgPr>
    </p:bg>
    <p:spTree>
      <p:nvGrpSpPr>
        <p:cNvPr id="1" name=""/>
        <p:cNvGrpSpPr/>
        <p:nvPr/>
      </p:nvGrpSpPr>
      <p:grpSpPr>
        <a:xfrm>
          <a:off x="0" y="0"/>
          <a:ext cx="0" cy="0"/>
          <a:chOff x="0" y="0"/>
          <a:chExt cx="0" cy="0"/>
        </a:xfrm>
      </p:grpSpPr>
      <p:sp>
        <p:nvSpPr>
          <p:cNvPr id="2" name="AutoShape 2"/>
          <p:cNvSpPr/>
          <p:nvPr/>
        </p:nvSpPr>
        <p:spPr>
          <a:xfrm>
            <a:off x="-335735" y="-343317"/>
            <a:ext cx="4574360" cy="10973635"/>
          </a:xfrm>
          <a:prstGeom prst="rect">
            <a:avLst/>
          </a:prstGeom>
          <a:solidFill>
            <a:srgbClr val="FFFFFF"/>
          </a:solidFill>
        </p:spPr>
      </p:sp>
      <p:sp>
        <p:nvSpPr>
          <p:cNvPr id="3" name="AutoShape 3"/>
          <p:cNvSpPr/>
          <p:nvPr/>
        </p:nvSpPr>
        <p:spPr>
          <a:xfrm>
            <a:off x="6916622" y="2019300"/>
            <a:ext cx="152400" cy="6248400"/>
          </a:xfrm>
          <a:prstGeom prst="rect">
            <a:avLst/>
          </a:prstGeom>
          <a:solidFill>
            <a:srgbClr val="AE8441"/>
          </a:solidFill>
        </p:spPr>
      </p:sp>
      <p:pic>
        <p:nvPicPr>
          <p:cNvPr id="4" name="Picture 4"/>
          <p:cNvPicPr>
            <a:picLocks noChangeAspect="1"/>
          </p:cNvPicPr>
          <p:nvPr/>
        </p:nvPicPr>
        <p:blipFill>
          <a:blip r:embed="rId2"/>
          <a:srcRect/>
          <a:stretch>
            <a:fillRect/>
          </a:stretch>
        </p:blipFill>
        <p:spPr>
          <a:xfrm>
            <a:off x="1028700" y="1028700"/>
            <a:ext cx="5493258" cy="8229600"/>
          </a:xfrm>
          <a:prstGeom prst="rect">
            <a:avLst/>
          </a:prstGeom>
        </p:spPr>
      </p:pic>
      <p:grpSp>
        <p:nvGrpSpPr>
          <p:cNvPr id="5" name="Group 5"/>
          <p:cNvGrpSpPr/>
          <p:nvPr/>
        </p:nvGrpSpPr>
        <p:grpSpPr>
          <a:xfrm>
            <a:off x="7761297" y="1163667"/>
            <a:ext cx="9498003" cy="7959667"/>
            <a:chOff x="0" y="0"/>
            <a:chExt cx="12664004" cy="10612889"/>
          </a:xfrm>
        </p:grpSpPr>
        <p:sp>
          <p:nvSpPr>
            <p:cNvPr id="6" name="TextBox 6"/>
            <p:cNvSpPr txBox="1"/>
            <p:nvPr/>
          </p:nvSpPr>
          <p:spPr>
            <a:xfrm>
              <a:off x="0" y="-9525"/>
              <a:ext cx="12664004" cy="1533525"/>
            </a:xfrm>
            <a:prstGeom prst="rect">
              <a:avLst/>
            </a:prstGeom>
          </p:spPr>
          <p:txBody>
            <a:bodyPr lIns="0" tIns="0" rIns="0" bIns="0" rtlCol="0" anchor="t">
              <a:spAutoFit/>
            </a:bodyPr>
            <a:lstStyle/>
            <a:p>
              <a:pPr algn="l">
                <a:lnSpc>
                  <a:spcPts val="9000"/>
                </a:lnSpc>
              </a:pPr>
              <a:r>
                <a:rPr lang="en-US" sz="7500" spc="150">
                  <a:solidFill>
                    <a:srgbClr val="FFFFFF"/>
                  </a:solidFill>
                  <a:latin typeface="Rokkitt Medium"/>
                </a:rPr>
                <a:t>1.MỞ ĐẦU</a:t>
              </a:r>
            </a:p>
          </p:txBody>
        </p:sp>
        <p:sp>
          <p:nvSpPr>
            <p:cNvPr id="7" name="TextBox 7"/>
            <p:cNvSpPr txBox="1"/>
            <p:nvPr/>
          </p:nvSpPr>
          <p:spPr>
            <a:xfrm>
              <a:off x="0" y="1516989"/>
              <a:ext cx="12664004" cy="695325"/>
            </a:xfrm>
            <a:prstGeom prst="rect">
              <a:avLst/>
            </a:prstGeom>
          </p:spPr>
          <p:txBody>
            <a:bodyPr lIns="0" tIns="0" rIns="0" bIns="0" rtlCol="0" anchor="t">
              <a:spAutoFit/>
            </a:bodyPr>
            <a:lstStyle/>
            <a:p>
              <a:pPr>
                <a:lnSpc>
                  <a:spcPts val="4079"/>
                </a:lnSpc>
              </a:pPr>
              <a:r>
                <a:rPr lang="en-US" sz="3400" spc="340">
                  <a:solidFill>
                    <a:srgbClr val="AE8441"/>
                  </a:solidFill>
                  <a:latin typeface="Rokkitt Medium"/>
                </a:rPr>
                <a:t>LÝ DO CHỌN ĐỀ TÀI ?</a:t>
              </a:r>
            </a:p>
          </p:txBody>
        </p:sp>
        <p:sp>
          <p:nvSpPr>
            <p:cNvPr id="8" name="TextBox 8"/>
            <p:cNvSpPr txBox="1"/>
            <p:nvPr/>
          </p:nvSpPr>
          <p:spPr>
            <a:xfrm>
              <a:off x="0" y="2438957"/>
              <a:ext cx="12664004" cy="8176472"/>
            </a:xfrm>
            <a:prstGeom prst="rect">
              <a:avLst/>
            </a:prstGeom>
          </p:spPr>
          <p:txBody>
            <a:bodyPr lIns="0" tIns="0" rIns="0" bIns="0" rtlCol="0" anchor="t">
              <a:spAutoFit/>
            </a:bodyPr>
            <a:lstStyle/>
            <a:p>
              <a:pPr marL="0" lvl="0" indent="0" algn="l">
                <a:lnSpc>
                  <a:spcPts val="4480"/>
                </a:lnSpc>
              </a:pPr>
              <a:r>
                <a:rPr lang="en-US" sz="2800" spc="140">
                  <a:solidFill>
                    <a:srgbClr val="FFFFFF"/>
                  </a:solidFill>
                  <a:latin typeface="Roboto"/>
                </a:rPr>
                <a:t>Ứng dụng web cần được kiểm tra hoàn toàn trước khi đi vào hoạt động. Kiểm thử là phương pháp xác định xem website thực tế có đáp ứng các yêu cầu mong đợi hay không và đảm bảo rằng không có lỗi, điều này có thể giúp giải quyết các vấn đề trong vận dụng website trước khi tiếp xúc với người dùng như các vấn đề về tính năng, bảo mật, các vấn đề dịch vụ web, các vấn đề tích hợp và khả năng xử lý lưu lượng truy cập, trong quá trình kiểm thử website, cần cố gắng phát hiện ra lỗi có thể xảy ra trong nền tảng nhằm giải quyết kịp thời.</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3C61"/>
        </a:solidFill>
        <a:effectLst/>
      </p:bgPr>
    </p:bg>
    <p:spTree>
      <p:nvGrpSpPr>
        <p:cNvPr id="1" name=""/>
        <p:cNvGrpSpPr/>
        <p:nvPr/>
      </p:nvGrpSpPr>
      <p:grpSpPr>
        <a:xfrm>
          <a:off x="0" y="0"/>
          <a:ext cx="0" cy="0"/>
          <a:chOff x="0" y="0"/>
          <a:chExt cx="0" cy="0"/>
        </a:xfrm>
      </p:grpSpPr>
      <p:sp>
        <p:nvSpPr>
          <p:cNvPr id="2" name="AutoShape 2"/>
          <p:cNvSpPr/>
          <p:nvPr/>
        </p:nvSpPr>
        <p:spPr>
          <a:xfrm>
            <a:off x="1028700" y="358900"/>
            <a:ext cx="16230600" cy="9928100"/>
          </a:xfrm>
          <a:prstGeom prst="rect">
            <a:avLst/>
          </a:prstGeom>
          <a:solidFill>
            <a:srgbClr val="FFFFFF"/>
          </a:solidFill>
        </p:spPr>
      </p:sp>
      <p:sp>
        <p:nvSpPr>
          <p:cNvPr id="3" name="TextBox 3"/>
          <p:cNvSpPr txBox="1"/>
          <p:nvPr/>
        </p:nvSpPr>
        <p:spPr>
          <a:xfrm>
            <a:off x="2035142" y="820237"/>
            <a:ext cx="14217715" cy="921893"/>
          </a:xfrm>
          <a:prstGeom prst="rect">
            <a:avLst/>
          </a:prstGeom>
        </p:spPr>
        <p:txBody>
          <a:bodyPr lIns="0" tIns="0" rIns="0" bIns="0" rtlCol="0" anchor="t">
            <a:spAutoFit/>
          </a:bodyPr>
          <a:lstStyle/>
          <a:p>
            <a:pPr algn="l">
              <a:lnSpc>
                <a:spcPts val="7336"/>
              </a:lnSpc>
            </a:pPr>
            <a:r>
              <a:rPr lang="en-US" sz="5600" spc="112">
                <a:solidFill>
                  <a:srgbClr val="113C61"/>
                </a:solidFill>
                <a:latin typeface="Rokkitt Medium"/>
              </a:rPr>
              <a:t>Kiểm thử website có thực sự quan trọng ?</a:t>
            </a:r>
          </a:p>
        </p:txBody>
      </p:sp>
      <p:grpSp>
        <p:nvGrpSpPr>
          <p:cNvPr id="4" name="Group 4"/>
          <p:cNvGrpSpPr/>
          <p:nvPr/>
        </p:nvGrpSpPr>
        <p:grpSpPr>
          <a:xfrm>
            <a:off x="2976154" y="2304105"/>
            <a:ext cx="5416730" cy="3587095"/>
            <a:chOff x="0" y="0"/>
            <a:chExt cx="7222307" cy="4782794"/>
          </a:xfrm>
        </p:grpSpPr>
        <p:sp>
          <p:nvSpPr>
            <p:cNvPr id="5" name="TextBox 5"/>
            <p:cNvSpPr txBox="1"/>
            <p:nvPr/>
          </p:nvSpPr>
          <p:spPr>
            <a:xfrm>
              <a:off x="0" y="1607159"/>
              <a:ext cx="7222307" cy="3180715"/>
            </a:xfrm>
            <a:prstGeom prst="rect">
              <a:avLst/>
            </a:prstGeom>
          </p:spPr>
          <p:txBody>
            <a:bodyPr lIns="0" tIns="0" rIns="0" bIns="0" rtlCol="0" anchor="t">
              <a:spAutoFit/>
            </a:bodyPr>
            <a:lstStyle/>
            <a:p>
              <a:pPr>
                <a:lnSpc>
                  <a:spcPts val="3840"/>
                </a:lnSpc>
              </a:pPr>
              <a:r>
                <a:rPr lang="en-US" sz="2400" spc="168">
                  <a:solidFill>
                    <a:srgbClr val="113C61"/>
                  </a:solidFill>
                  <a:latin typeface="Roboto"/>
                </a:rPr>
                <a:t>Kiểm thử website bao gồm rất nhiều giai đoạn. Nếu phát hiện và sửa lỗi ở giai đoạn đầu, chắc chắn sẽ tiết kiệm được một khoản chi phí đáng kể.</a:t>
              </a:r>
            </a:p>
          </p:txBody>
        </p:sp>
        <p:sp>
          <p:nvSpPr>
            <p:cNvPr id="6" name="TextBox 6"/>
            <p:cNvSpPr txBox="1"/>
            <p:nvPr/>
          </p:nvSpPr>
          <p:spPr>
            <a:xfrm>
              <a:off x="0" y="-14605"/>
              <a:ext cx="7222307" cy="1381125"/>
            </a:xfrm>
            <a:prstGeom prst="rect">
              <a:avLst/>
            </a:prstGeom>
          </p:spPr>
          <p:txBody>
            <a:bodyPr lIns="0" tIns="0" rIns="0" bIns="0" rtlCol="0" anchor="t">
              <a:spAutoFit/>
            </a:bodyPr>
            <a:lstStyle/>
            <a:p>
              <a:pPr algn="l">
                <a:lnSpc>
                  <a:spcPts val="4079"/>
                </a:lnSpc>
              </a:pPr>
              <a:r>
                <a:rPr lang="en-US" sz="3400" spc="340">
                  <a:solidFill>
                    <a:srgbClr val="AE8441"/>
                  </a:solidFill>
                  <a:latin typeface="Rokkitt Medium"/>
                </a:rPr>
                <a:t>GIẢM THIỂU CHI PHÍ, TIẾT KIỆM TIỀN</a:t>
              </a:r>
            </a:p>
          </p:txBody>
        </p:sp>
      </p:grpSp>
      <p:grpSp>
        <p:nvGrpSpPr>
          <p:cNvPr id="7" name="Group 7"/>
          <p:cNvGrpSpPr/>
          <p:nvPr/>
        </p:nvGrpSpPr>
        <p:grpSpPr>
          <a:xfrm>
            <a:off x="2976154" y="6430455"/>
            <a:ext cx="5416730" cy="3101320"/>
            <a:chOff x="0" y="0"/>
            <a:chExt cx="7222307" cy="4135094"/>
          </a:xfrm>
        </p:grpSpPr>
        <p:sp>
          <p:nvSpPr>
            <p:cNvPr id="8" name="TextBox 8"/>
            <p:cNvSpPr txBox="1"/>
            <p:nvPr/>
          </p:nvSpPr>
          <p:spPr>
            <a:xfrm>
              <a:off x="0" y="1604619"/>
              <a:ext cx="7222307" cy="2533015"/>
            </a:xfrm>
            <a:prstGeom prst="rect">
              <a:avLst/>
            </a:prstGeom>
          </p:spPr>
          <p:txBody>
            <a:bodyPr lIns="0" tIns="0" rIns="0" bIns="0" rtlCol="0" anchor="t">
              <a:spAutoFit/>
            </a:bodyPr>
            <a:lstStyle/>
            <a:p>
              <a:pPr>
                <a:lnSpc>
                  <a:spcPts val="3840"/>
                </a:lnSpc>
              </a:pPr>
              <a:r>
                <a:rPr lang="en-US" sz="2400" spc="168">
                  <a:solidFill>
                    <a:srgbClr val="113C61"/>
                  </a:solidFill>
                  <a:latin typeface="Roboto"/>
                </a:rPr>
                <a:t>Kiểm thử website giúp loại bỏ các lỗi, lỗ hổng, đảm bảo sản phẩm hoạt động tốt, bảo mật tốt, ngắn chặn rủi ro tiềm ẩn</a:t>
              </a:r>
            </a:p>
          </p:txBody>
        </p:sp>
        <p:sp>
          <p:nvSpPr>
            <p:cNvPr id="9" name="TextBox 9"/>
            <p:cNvSpPr txBox="1"/>
            <p:nvPr/>
          </p:nvSpPr>
          <p:spPr>
            <a:xfrm>
              <a:off x="0" y="-14605"/>
              <a:ext cx="7222307" cy="1381125"/>
            </a:xfrm>
            <a:prstGeom prst="rect">
              <a:avLst/>
            </a:prstGeom>
          </p:spPr>
          <p:txBody>
            <a:bodyPr lIns="0" tIns="0" rIns="0" bIns="0" rtlCol="0" anchor="t">
              <a:spAutoFit/>
            </a:bodyPr>
            <a:lstStyle/>
            <a:p>
              <a:pPr algn="l">
                <a:lnSpc>
                  <a:spcPts val="4079"/>
                </a:lnSpc>
              </a:pPr>
              <a:r>
                <a:rPr lang="en-US" sz="3400" spc="340">
                  <a:solidFill>
                    <a:srgbClr val="AE8441"/>
                  </a:solidFill>
                  <a:latin typeface="Rokkitt Medium"/>
                </a:rPr>
                <a:t>TÌM LỖI, NGĂN CHẶN RỦI RO TIỀM ẨN</a:t>
              </a:r>
            </a:p>
          </p:txBody>
        </p:sp>
      </p:grpSp>
      <p:grpSp>
        <p:nvGrpSpPr>
          <p:cNvPr id="10" name="Group 10"/>
          <p:cNvGrpSpPr/>
          <p:nvPr/>
        </p:nvGrpSpPr>
        <p:grpSpPr>
          <a:xfrm>
            <a:off x="10498582" y="2304105"/>
            <a:ext cx="5754276" cy="3564375"/>
            <a:chOff x="0" y="0"/>
            <a:chExt cx="7672368" cy="4752500"/>
          </a:xfrm>
        </p:grpSpPr>
        <p:sp>
          <p:nvSpPr>
            <p:cNvPr id="11" name="TextBox 11"/>
            <p:cNvSpPr txBox="1"/>
            <p:nvPr/>
          </p:nvSpPr>
          <p:spPr>
            <a:xfrm>
              <a:off x="0" y="1574325"/>
              <a:ext cx="7672368" cy="3180715"/>
            </a:xfrm>
            <a:prstGeom prst="rect">
              <a:avLst/>
            </a:prstGeom>
          </p:spPr>
          <p:txBody>
            <a:bodyPr lIns="0" tIns="0" rIns="0" bIns="0" rtlCol="0" anchor="t">
              <a:spAutoFit/>
            </a:bodyPr>
            <a:lstStyle/>
            <a:p>
              <a:pPr>
                <a:lnSpc>
                  <a:spcPts val="3840"/>
                </a:lnSpc>
              </a:pPr>
              <a:r>
                <a:rPr lang="en-US" sz="2400" spc="168">
                  <a:solidFill>
                    <a:srgbClr val="113C61"/>
                  </a:solidFill>
                  <a:latin typeface="Roboto"/>
                </a:rPr>
                <a:t>Kiểm thử góp phần tạo nên một website chất lượng, đúng thời hạn, xây dựng niềm tin đối với khách hàng và khẳng định danh tiếng của tổ chức thử nghiệm trên thị trường.  </a:t>
              </a:r>
            </a:p>
          </p:txBody>
        </p:sp>
        <p:sp>
          <p:nvSpPr>
            <p:cNvPr id="12" name="TextBox 12"/>
            <p:cNvSpPr txBox="1"/>
            <p:nvPr/>
          </p:nvSpPr>
          <p:spPr>
            <a:xfrm>
              <a:off x="0" y="-14605"/>
              <a:ext cx="7672368" cy="1381125"/>
            </a:xfrm>
            <a:prstGeom prst="rect">
              <a:avLst/>
            </a:prstGeom>
          </p:spPr>
          <p:txBody>
            <a:bodyPr lIns="0" tIns="0" rIns="0" bIns="0" rtlCol="0" anchor="t">
              <a:spAutoFit/>
            </a:bodyPr>
            <a:lstStyle/>
            <a:p>
              <a:pPr algn="l">
                <a:lnSpc>
                  <a:spcPts val="4079"/>
                </a:lnSpc>
              </a:pPr>
              <a:r>
                <a:rPr lang="en-US" sz="3400" spc="340">
                  <a:solidFill>
                    <a:srgbClr val="AE8441"/>
                  </a:solidFill>
                  <a:latin typeface="Rokkitt Medium"/>
                </a:rPr>
                <a:t>ĐẢM BẢO </a:t>
              </a:r>
              <a:r>
                <a:rPr lang="en-US" sz="3400" spc="340">
                  <a:solidFill>
                    <a:srgbClr val="AE8441"/>
                  </a:solidFill>
                  <a:latin typeface="Rokkitt Medium Bold"/>
                </a:rPr>
                <a:t>CHẤT LƯỢNG CỦA SẢN PHẨM</a:t>
              </a:r>
            </a:p>
          </p:txBody>
        </p:sp>
      </p:grpSp>
      <p:grpSp>
        <p:nvGrpSpPr>
          <p:cNvPr id="13" name="Group 13"/>
          <p:cNvGrpSpPr/>
          <p:nvPr/>
        </p:nvGrpSpPr>
        <p:grpSpPr>
          <a:xfrm>
            <a:off x="10496716" y="6430455"/>
            <a:ext cx="5491405" cy="3101320"/>
            <a:chOff x="0" y="0"/>
            <a:chExt cx="7321873" cy="4135094"/>
          </a:xfrm>
        </p:grpSpPr>
        <p:sp>
          <p:nvSpPr>
            <p:cNvPr id="14" name="TextBox 14"/>
            <p:cNvSpPr txBox="1"/>
            <p:nvPr/>
          </p:nvSpPr>
          <p:spPr>
            <a:xfrm>
              <a:off x="0" y="1604619"/>
              <a:ext cx="7321873" cy="2533015"/>
            </a:xfrm>
            <a:prstGeom prst="rect">
              <a:avLst/>
            </a:prstGeom>
          </p:spPr>
          <p:txBody>
            <a:bodyPr lIns="0" tIns="0" rIns="0" bIns="0" rtlCol="0" anchor="t">
              <a:spAutoFit/>
            </a:bodyPr>
            <a:lstStyle/>
            <a:p>
              <a:pPr>
                <a:lnSpc>
                  <a:spcPts val="3840"/>
                </a:lnSpc>
              </a:pPr>
              <a:r>
                <a:rPr lang="en-US" sz="2400" spc="168">
                  <a:solidFill>
                    <a:srgbClr val="113C61"/>
                  </a:solidFill>
                  <a:latin typeface="Roboto"/>
                </a:rPr>
                <a:t>Kiểm thử website giúp xác định hiệu xuất của website thấp hay tốt từ đó góp phần cải thiện trải nghiệm của người dùng.</a:t>
              </a:r>
            </a:p>
          </p:txBody>
        </p:sp>
        <p:sp>
          <p:nvSpPr>
            <p:cNvPr id="15" name="TextBox 15"/>
            <p:cNvSpPr txBox="1"/>
            <p:nvPr/>
          </p:nvSpPr>
          <p:spPr>
            <a:xfrm>
              <a:off x="0" y="-14605"/>
              <a:ext cx="7321873" cy="1381125"/>
            </a:xfrm>
            <a:prstGeom prst="rect">
              <a:avLst/>
            </a:prstGeom>
          </p:spPr>
          <p:txBody>
            <a:bodyPr lIns="0" tIns="0" rIns="0" bIns="0" rtlCol="0" anchor="t">
              <a:spAutoFit/>
            </a:bodyPr>
            <a:lstStyle/>
            <a:p>
              <a:pPr algn="l">
                <a:lnSpc>
                  <a:spcPts val="4079"/>
                </a:lnSpc>
              </a:pPr>
              <a:r>
                <a:rPr lang="en-US" sz="3400" spc="340">
                  <a:solidFill>
                    <a:srgbClr val="AE8441"/>
                  </a:solidFill>
                  <a:latin typeface="Rokkitt Medium"/>
                </a:rPr>
                <a:t>XÁC ĐỊNH HIỆU SUẤT CỦA WEBSITE</a:t>
              </a:r>
            </a:p>
          </p:txBody>
        </p:sp>
      </p:grpSp>
      <p:sp>
        <p:nvSpPr>
          <p:cNvPr id="16" name="AutoShape 16"/>
          <p:cNvSpPr/>
          <p:nvPr/>
        </p:nvSpPr>
        <p:spPr>
          <a:xfrm>
            <a:off x="2298013" y="3083593"/>
            <a:ext cx="152400" cy="2463033"/>
          </a:xfrm>
          <a:prstGeom prst="rect">
            <a:avLst/>
          </a:prstGeom>
          <a:solidFill>
            <a:srgbClr val="AE8441"/>
          </a:solidFill>
        </p:spPr>
      </p:sp>
      <p:sp>
        <p:nvSpPr>
          <p:cNvPr id="17" name="AutoShape 17"/>
          <p:cNvSpPr/>
          <p:nvPr/>
        </p:nvSpPr>
        <p:spPr>
          <a:xfrm>
            <a:off x="9820441" y="3083593"/>
            <a:ext cx="152400" cy="2463033"/>
          </a:xfrm>
          <a:prstGeom prst="rect">
            <a:avLst/>
          </a:prstGeom>
          <a:solidFill>
            <a:srgbClr val="AE8441"/>
          </a:solidFill>
        </p:spPr>
      </p:sp>
      <p:sp>
        <p:nvSpPr>
          <p:cNvPr id="18" name="AutoShape 18"/>
          <p:cNvSpPr/>
          <p:nvPr/>
        </p:nvSpPr>
        <p:spPr>
          <a:xfrm>
            <a:off x="9820441" y="6788606"/>
            <a:ext cx="152400" cy="2463033"/>
          </a:xfrm>
          <a:prstGeom prst="rect">
            <a:avLst/>
          </a:prstGeom>
          <a:solidFill>
            <a:srgbClr val="AE8441"/>
          </a:solidFill>
        </p:spPr>
      </p:sp>
      <p:sp>
        <p:nvSpPr>
          <p:cNvPr id="19" name="AutoShape 19"/>
          <p:cNvSpPr/>
          <p:nvPr/>
        </p:nvSpPr>
        <p:spPr>
          <a:xfrm>
            <a:off x="2298013" y="6788606"/>
            <a:ext cx="152400" cy="2463033"/>
          </a:xfrm>
          <a:prstGeom prst="rect">
            <a:avLst/>
          </a:prstGeom>
          <a:solidFill>
            <a:srgbClr val="AE8441"/>
          </a:solidFill>
        </p:spPr>
      </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88735" y="8503076"/>
            <a:ext cx="2205533" cy="2057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926" t="12796" b="23820"/>
          <a:stretch>
            <a:fillRect/>
          </a:stretch>
        </p:blipFill>
        <p:spPr>
          <a:xfrm>
            <a:off x="0" y="0"/>
            <a:ext cx="18288000" cy="10287000"/>
          </a:xfrm>
          <a:prstGeom prst="rect">
            <a:avLst/>
          </a:prstGeom>
        </p:spPr>
      </p:pic>
      <p:grpSp>
        <p:nvGrpSpPr>
          <p:cNvPr id="3" name="Group 3"/>
          <p:cNvGrpSpPr/>
          <p:nvPr/>
        </p:nvGrpSpPr>
        <p:grpSpPr>
          <a:xfrm>
            <a:off x="3727340" y="2291914"/>
            <a:ext cx="10833321" cy="4607797"/>
            <a:chOff x="0" y="0"/>
            <a:chExt cx="14444427" cy="6143730"/>
          </a:xfrm>
        </p:grpSpPr>
        <p:sp>
          <p:nvSpPr>
            <p:cNvPr id="4" name="AutoShape 4"/>
            <p:cNvSpPr/>
            <p:nvPr/>
          </p:nvSpPr>
          <p:spPr>
            <a:xfrm>
              <a:off x="0" y="0"/>
              <a:ext cx="14444427" cy="6143730"/>
            </a:xfrm>
            <a:prstGeom prst="rect">
              <a:avLst/>
            </a:prstGeom>
            <a:solidFill>
              <a:srgbClr val="FFFFFF"/>
            </a:solidFill>
          </p:spPr>
        </p:sp>
        <p:sp>
          <p:nvSpPr>
            <p:cNvPr id="5" name="TextBox 5"/>
            <p:cNvSpPr txBox="1"/>
            <p:nvPr/>
          </p:nvSpPr>
          <p:spPr>
            <a:xfrm>
              <a:off x="1039063" y="1014414"/>
              <a:ext cx="12366302" cy="695325"/>
            </a:xfrm>
            <a:prstGeom prst="rect">
              <a:avLst/>
            </a:prstGeom>
          </p:spPr>
          <p:txBody>
            <a:bodyPr lIns="0" tIns="0" rIns="0" bIns="0" rtlCol="0" anchor="t">
              <a:spAutoFit/>
            </a:bodyPr>
            <a:lstStyle/>
            <a:p>
              <a:pPr algn="ctr">
                <a:lnSpc>
                  <a:spcPts val="4079"/>
                </a:lnSpc>
              </a:pPr>
              <a:endParaRPr/>
            </a:p>
          </p:txBody>
        </p:sp>
        <p:sp>
          <p:nvSpPr>
            <p:cNvPr id="6" name="TextBox 6"/>
            <p:cNvSpPr txBox="1"/>
            <p:nvPr/>
          </p:nvSpPr>
          <p:spPr>
            <a:xfrm>
              <a:off x="1039063" y="2324950"/>
              <a:ext cx="12366302" cy="1431925"/>
            </a:xfrm>
            <a:prstGeom prst="rect">
              <a:avLst/>
            </a:prstGeom>
          </p:spPr>
          <p:txBody>
            <a:bodyPr lIns="0" tIns="0" rIns="0" bIns="0" rtlCol="0" anchor="t">
              <a:spAutoFit/>
            </a:bodyPr>
            <a:lstStyle/>
            <a:p>
              <a:pPr algn="ctr">
                <a:lnSpc>
                  <a:spcPts val="8460"/>
                </a:lnSpc>
              </a:pPr>
              <a:r>
                <a:rPr lang="en-US" sz="7050" spc="141">
                  <a:solidFill>
                    <a:srgbClr val="113C61"/>
                  </a:solidFill>
                  <a:latin typeface="Rokkitt Medium"/>
                </a:rPr>
                <a:t>2.CƠ SỞ LÝ THUYẾT</a:t>
              </a:r>
            </a:p>
          </p:txBody>
        </p:sp>
        <p:sp>
          <p:nvSpPr>
            <p:cNvPr id="7" name="TextBox 7"/>
            <p:cNvSpPr txBox="1"/>
            <p:nvPr/>
          </p:nvSpPr>
          <p:spPr>
            <a:xfrm>
              <a:off x="1039063" y="4362236"/>
              <a:ext cx="12366302" cy="752475"/>
            </a:xfrm>
            <a:prstGeom prst="rect">
              <a:avLst/>
            </a:prstGeom>
          </p:spPr>
          <p:txBody>
            <a:bodyPr lIns="0" tIns="0" rIns="0" bIns="0" rtlCol="0" anchor="t">
              <a:spAutoFit/>
            </a:bodyPr>
            <a:lstStyle/>
            <a:p>
              <a:pPr algn="ctr">
                <a:lnSpc>
                  <a:spcPts val="495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357139"/>
            <a:ext cx="3525022" cy="2066664"/>
          </a:xfrm>
          <a:prstGeom prst="rect">
            <a:avLst/>
          </a:prstGeom>
          <a:solidFill>
            <a:srgbClr val="86EAE9"/>
          </a:solidFill>
        </p:spPr>
      </p:sp>
      <p:sp>
        <p:nvSpPr>
          <p:cNvPr id="3" name="AutoShape 3"/>
          <p:cNvSpPr/>
          <p:nvPr/>
        </p:nvSpPr>
        <p:spPr>
          <a:xfrm>
            <a:off x="2906865" y="5739971"/>
            <a:ext cx="3525022" cy="2066664"/>
          </a:xfrm>
          <a:prstGeom prst="rect">
            <a:avLst/>
          </a:prstGeom>
          <a:solidFill>
            <a:srgbClr val="3EDAD8"/>
          </a:solidFill>
        </p:spPr>
      </p:sp>
      <p:grpSp>
        <p:nvGrpSpPr>
          <p:cNvPr id="4" name="Group 4"/>
          <p:cNvGrpSpPr/>
          <p:nvPr/>
        </p:nvGrpSpPr>
        <p:grpSpPr>
          <a:xfrm rot="-10800000">
            <a:off x="2906865" y="7806636"/>
            <a:ext cx="618157" cy="617168"/>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alpha val="49804"/>
              </a:srgbClr>
            </a:solidFill>
          </p:spPr>
        </p:sp>
      </p:grpSp>
      <p:sp>
        <p:nvSpPr>
          <p:cNvPr id="6" name="AutoShape 6"/>
          <p:cNvSpPr/>
          <p:nvPr/>
        </p:nvSpPr>
        <p:spPr>
          <a:xfrm>
            <a:off x="5813730" y="5122803"/>
            <a:ext cx="3525022" cy="2066664"/>
          </a:xfrm>
          <a:prstGeom prst="rect">
            <a:avLst/>
          </a:prstGeom>
          <a:solidFill>
            <a:srgbClr val="37C9EF"/>
          </a:solidFill>
        </p:spPr>
      </p:sp>
      <p:sp>
        <p:nvSpPr>
          <p:cNvPr id="7" name="AutoShape 7"/>
          <p:cNvSpPr/>
          <p:nvPr/>
        </p:nvSpPr>
        <p:spPr>
          <a:xfrm>
            <a:off x="8720595" y="4505635"/>
            <a:ext cx="3525022" cy="2066664"/>
          </a:xfrm>
          <a:prstGeom prst="rect">
            <a:avLst/>
          </a:prstGeom>
          <a:solidFill>
            <a:srgbClr val="2C92D5"/>
          </a:solidFill>
        </p:spPr>
      </p:sp>
      <p:grpSp>
        <p:nvGrpSpPr>
          <p:cNvPr id="8" name="Group 8"/>
          <p:cNvGrpSpPr/>
          <p:nvPr/>
        </p:nvGrpSpPr>
        <p:grpSpPr>
          <a:xfrm rot="-10800000">
            <a:off x="8720595" y="6572300"/>
            <a:ext cx="618157" cy="617168"/>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alpha val="49804"/>
              </a:srgbClr>
            </a:solidFill>
          </p:spPr>
        </p:sp>
      </p:grpSp>
      <p:grpSp>
        <p:nvGrpSpPr>
          <p:cNvPr id="10" name="Group 10"/>
          <p:cNvGrpSpPr/>
          <p:nvPr/>
        </p:nvGrpSpPr>
        <p:grpSpPr>
          <a:xfrm rot="-10800000">
            <a:off x="5813730" y="7189468"/>
            <a:ext cx="618157" cy="617168"/>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alpha val="49804"/>
              </a:srgbClr>
            </a:solidFill>
          </p:spPr>
        </p:sp>
      </p:grpSp>
      <p:sp>
        <p:nvSpPr>
          <p:cNvPr id="12" name="AutoShape 12"/>
          <p:cNvSpPr/>
          <p:nvPr/>
        </p:nvSpPr>
        <p:spPr>
          <a:xfrm>
            <a:off x="11621734" y="3888467"/>
            <a:ext cx="3525022" cy="2066664"/>
          </a:xfrm>
          <a:prstGeom prst="rect">
            <a:avLst/>
          </a:prstGeom>
          <a:solidFill>
            <a:srgbClr val="13538A"/>
          </a:solidFill>
        </p:spPr>
      </p:sp>
      <p:grpSp>
        <p:nvGrpSpPr>
          <p:cNvPr id="13" name="Group 13"/>
          <p:cNvGrpSpPr/>
          <p:nvPr/>
        </p:nvGrpSpPr>
        <p:grpSpPr>
          <a:xfrm rot="-10800000">
            <a:off x="11621734" y="5955131"/>
            <a:ext cx="618157" cy="617168"/>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alpha val="49804"/>
              </a:srgbClr>
            </a:solidFill>
          </p:spPr>
        </p:sp>
      </p:grpSp>
      <p:grpSp>
        <p:nvGrpSpPr>
          <p:cNvPr id="15" name="Group 15"/>
          <p:cNvGrpSpPr/>
          <p:nvPr/>
        </p:nvGrpSpPr>
        <p:grpSpPr>
          <a:xfrm rot="-8100000">
            <a:off x="16660818" y="3216063"/>
            <a:ext cx="2082968" cy="2079635"/>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13C61"/>
            </a:solidFill>
          </p:spPr>
        </p:sp>
      </p:grpSp>
      <p:sp>
        <p:nvSpPr>
          <p:cNvPr id="17" name="AutoShape 17"/>
          <p:cNvSpPr/>
          <p:nvPr/>
        </p:nvSpPr>
        <p:spPr>
          <a:xfrm>
            <a:off x="14531617" y="3222548"/>
            <a:ext cx="3525022" cy="2066664"/>
          </a:xfrm>
          <a:prstGeom prst="rect">
            <a:avLst/>
          </a:prstGeom>
          <a:solidFill>
            <a:srgbClr val="113C61"/>
          </a:solidFill>
        </p:spPr>
      </p:sp>
      <p:grpSp>
        <p:nvGrpSpPr>
          <p:cNvPr id="18" name="Group 18"/>
          <p:cNvGrpSpPr/>
          <p:nvPr/>
        </p:nvGrpSpPr>
        <p:grpSpPr>
          <a:xfrm rot="-10800000">
            <a:off x="14531617" y="5302767"/>
            <a:ext cx="618157" cy="617168"/>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B435F">
                <a:alpha val="49804"/>
              </a:srgbClr>
            </a:solidFill>
          </p:spPr>
        </p:sp>
      </p:grpSp>
      <p:pic>
        <p:nvPicPr>
          <p:cNvPr id="20" name="Picture 20"/>
          <p:cNvPicPr>
            <a:picLocks noChangeAspect="1"/>
          </p:cNvPicPr>
          <p:nvPr/>
        </p:nvPicPr>
        <p:blipFill>
          <a:blip r:embed="rId2"/>
          <a:srcRect/>
          <a:stretch>
            <a:fillRect/>
          </a:stretch>
        </p:blipFill>
        <p:spPr>
          <a:xfrm rot="1182054">
            <a:off x="12491749" y="5437586"/>
            <a:ext cx="3207327" cy="2886595"/>
          </a:xfrm>
          <a:prstGeom prst="rect">
            <a:avLst/>
          </a:prstGeom>
        </p:spPr>
      </p:pic>
      <p:sp>
        <p:nvSpPr>
          <p:cNvPr id="21" name="TextBox 21"/>
          <p:cNvSpPr txBox="1"/>
          <p:nvPr/>
        </p:nvSpPr>
        <p:spPr>
          <a:xfrm>
            <a:off x="997693" y="6885679"/>
            <a:ext cx="907784" cy="885760"/>
          </a:xfrm>
          <a:prstGeom prst="rect">
            <a:avLst/>
          </a:prstGeom>
        </p:spPr>
        <p:txBody>
          <a:bodyPr lIns="0" tIns="0" rIns="0" bIns="0" rtlCol="0" anchor="t">
            <a:spAutoFit/>
          </a:bodyPr>
          <a:lstStyle/>
          <a:p>
            <a:pPr algn="ctr">
              <a:lnSpc>
                <a:spcPts val="7000"/>
              </a:lnSpc>
            </a:pPr>
            <a:r>
              <a:rPr lang="en-US" sz="5000" spc="250">
                <a:solidFill>
                  <a:srgbClr val="FFFFFF"/>
                </a:solidFill>
                <a:latin typeface="Arimo Bold"/>
              </a:rPr>
              <a:t>1</a:t>
            </a:r>
          </a:p>
        </p:txBody>
      </p:sp>
      <p:sp>
        <p:nvSpPr>
          <p:cNvPr id="22" name="TextBox 22"/>
          <p:cNvSpPr txBox="1"/>
          <p:nvPr/>
        </p:nvSpPr>
        <p:spPr>
          <a:xfrm>
            <a:off x="507708" y="5344740"/>
            <a:ext cx="1887754" cy="441325"/>
          </a:xfrm>
          <a:prstGeom prst="rect">
            <a:avLst/>
          </a:prstGeom>
        </p:spPr>
        <p:txBody>
          <a:bodyPr lIns="0" tIns="0" rIns="0" bIns="0" rtlCol="0" anchor="t">
            <a:spAutoFit/>
          </a:bodyPr>
          <a:lstStyle/>
          <a:p>
            <a:pPr algn="ctr">
              <a:lnSpc>
                <a:spcPts val="3500"/>
              </a:lnSpc>
            </a:pPr>
            <a:r>
              <a:rPr lang="en-US" sz="2500" spc="125">
                <a:solidFill>
                  <a:srgbClr val="113C61"/>
                </a:solidFill>
                <a:latin typeface="Arimo Bold"/>
              </a:rPr>
              <a:t>Planning </a:t>
            </a:r>
          </a:p>
        </p:txBody>
      </p:sp>
      <p:sp>
        <p:nvSpPr>
          <p:cNvPr id="23" name="TextBox 23"/>
          <p:cNvSpPr txBox="1"/>
          <p:nvPr/>
        </p:nvSpPr>
        <p:spPr>
          <a:xfrm>
            <a:off x="3324545" y="4212796"/>
            <a:ext cx="2412017" cy="879475"/>
          </a:xfrm>
          <a:prstGeom prst="rect">
            <a:avLst/>
          </a:prstGeom>
        </p:spPr>
        <p:txBody>
          <a:bodyPr lIns="0" tIns="0" rIns="0" bIns="0" rtlCol="0" anchor="t">
            <a:spAutoFit/>
          </a:bodyPr>
          <a:lstStyle/>
          <a:p>
            <a:pPr algn="ctr">
              <a:lnSpc>
                <a:spcPts val="3500"/>
              </a:lnSpc>
            </a:pPr>
            <a:r>
              <a:rPr lang="en-US" sz="2500" spc="125">
                <a:solidFill>
                  <a:srgbClr val="113C61"/>
                </a:solidFill>
                <a:latin typeface="Arimo Bold"/>
              </a:rPr>
              <a:t>Requirements &amp; Analyis</a:t>
            </a:r>
          </a:p>
        </p:txBody>
      </p:sp>
      <p:sp>
        <p:nvSpPr>
          <p:cNvPr id="24" name="TextBox 24"/>
          <p:cNvSpPr txBox="1"/>
          <p:nvPr/>
        </p:nvSpPr>
        <p:spPr>
          <a:xfrm>
            <a:off x="6431887" y="3862379"/>
            <a:ext cx="1887754" cy="441325"/>
          </a:xfrm>
          <a:prstGeom prst="rect">
            <a:avLst/>
          </a:prstGeom>
        </p:spPr>
        <p:txBody>
          <a:bodyPr lIns="0" tIns="0" rIns="0" bIns="0" rtlCol="0" anchor="t">
            <a:spAutoFit/>
          </a:bodyPr>
          <a:lstStyle/>
          <a:p>
            <a:pPr algn="ctr">
              <a:lnSpc>
                <a:spcPts val="3500"/>
              </a:lnSpc>
            </a:pPr>
            <a:r>
              <a:rPr lang="en-US" sz="2500" spc="125">
                <a:solidFill>
                  <a:srgbClr val="113C61"/>
                </a:solidFill>
                <a:latin typeface="Arimo Bold"/>
              </a:rPr>
              <a:t>Design</a:t>
            </a:r>
          </a:p>
        </p:txBody>
      </p:sp>
      <p:sp>
        <p:nvSpPr>
          <p:cNvPr id="25" name="TextBox 25"/>
          <p:cNvSpPr txBox="1"/>
          <p:nvPr/>
        </p:nvSpPr>
        <p:spPr>
          <a:xfrm>
            <a:off x="8984418" y="2978460"/>
            <a:ext cx="2483067" cy="879475"/>
          </a:xfrm>
          <a:prstGeom prst="rect">
            <a:avLst/>
          </a:prstGeom>
        </p:spPr>
        <p:txBody>
          <a:bodyPr lIns="0" tIns="0" rIns="0" bIns="0" rtlCol="0" anchor="t">
            <a:spAutoFit/>
          </a:bodyPr>
          <a:lstStyle/>
          <a:p>
            <a:pPr algn="ctr">
              <a:lnSpc>
                <a:spcPts val="3500"/>
              </a:lnSpc>
            </a:pPr>
            <a:r>
              <a:rPr lang="en-US" sz="2500" spc="125">
                <a:solidFill>
                  <a:srgbClr val="113C61"/>
                </a:solidFill>
                <a:latin typeface="Arimo Bold"/>
              </a:rPr>
              <a:t>Implementation (Dev)</a:t>
            </a:r>
          </a:p>
        </p:txBody>
      </p:sp>
      <p:sp>
        <p:nvSpPr>
          <p:cNvPr id="26" name="TextBox 26"/>
          <p:cNvSpPr txBox="1"/>
          <p:nvPr/>
        </p:nvSpPr>
        <p:spPr>
          <a:xfrm>
            <a:off x="11930813" y="2361292"/>
            <a:ext cx="2400327" cy="879475"/>
          </a:xfrm>
          <a:prstGeom prst="rect">
            <a:avLst/>
          </a:prstGeom>
        </p:spPr>
        <p:txBody>
          <a:bodyPr lIns="0" tIns="0" rIns="0" bIns="0" rtlCol="0" anchor="t">
            <a:spAutoFit/>
          </a:bodyPr>
          <a:lstStyle/>
          <a:p>
            <a:pPr algn="r">
              <a:lnSpc>
                <a:spcPts val="3500"/>
              </a:lnSpc>
            </a:pPr>
            <a:r>
              <a:rPr lang="en-US" sz="2500" spc="125">
                <a:solidFill>
                  <a:srgbClr val="113C61"/>
                </a:solidFill>
                <a:latin typeface="Arimo Bold"/>
              </a:rPr>
              <a:t>     Testing           &amp; integration   </a:t>
            </a:r>
          </a:p>
        </p:txBody>
      </p:sp>
      <p:sp>
        <p:nvSpPr>
          <p:cNvPr id="27" name="TextBox 27"/>
          <p:cNvSpPr txBox="1"/>
          <p:nvPr/>
        </p:nvSpPr>
        <p:spPr>
          <a:xfrm>
            <a:off x="4015007" y="6268511"/>
            <a:ext cx="907784" cy="885760"/>
          </a:xfrm>
          <a:prstGeom prst="rect">
            <a:avLst/>
          </a:prstGeom>
        </p:spPr>
        <p:txBody>
          <a:bodyPr lIns="0" tIns="0" rIns="0" bIns="0" rtlCol="0" anchor="t">
            <a:spAutoFit/>
          </a:bodyPr>
          <a:lstStyle/>
          <a:p>
            <a:pPr algn="ctr">
              <a:lnSpc>
                <a:spcPts val="7000"/>
              </a:lnSpc>
            </a:pPr>
            <a:r>
              <a:rPr lang="en-US" sz="5000" spc="250">
                <a:solidFill>
                  <a:srgbClr val="FFFFFF"/>
                </a:solidFill>
                <a:latin typeface="Arimo Bold"/>
              </a:rPr>
              <a:t>2</a:t>
            </a:r>
          </a:p>
        </p:txBody>
      </p:sp>
      <p:sp>
        <p:nvSpPr>
          <p:cNvPr id="28" name="TextBox 28"/>
          <p:cNvSpPr txBox="1"/>
          <p:nvPr/>
        </p:nvSpPr>
        <p:spPr>
          <a:xfrm>
            <a:off x="9772059" y="5034175"/>
            <a:ext cx="907784" cy="885760"/>
          </a:xfrm>
          <a:prstGeom prst="rect">
            <a:avLst/>
          </a:prstGeom>
        </p:spPr>
        <p:txBody>
          <a:bodyPr lIns="0" tIns="0" rIns="0" bIns="0" rtlCol="0" anchor="t">
            <a:spAutoFit/>
          </a:bodyPr>
          <a:lstStyle/>
          <a:p>
            <a:pPr algn="ctr">
              <a:lnSpc>
                <a:spcPts val="7000"/>
              </a:lnSpc>
            </a:pPr>
            <a:r>
              <a:rPr lang="en-US" sz="5000" spc="250">
                <a:solidFill>
                  <a:srgbClr val="FFFFFF"/>
                </a:solidFill>
                <a:latin typeface="Arimo Bold"/>
              </a:rPr>
              <a:t>4</a:t>
            </a:r>
          </a:p>
        </p:txBody>
      </p:sp>
      <p:sp>
        <p:nvSpPr>
          <p:cNvPr id="29" name="TextBox 29"/>
          <p:cNvSpPr txBox="1"/>
          <p:nvPr/>
        </p:nvSpPr>
        <p:spPr>
          <a:xfrm>
            <a:off x="6921872" y="5651343"/>
            <a:ext cx="907784" cy="885760"/>
          </a:xfrm>
          <a:prstGeom prst="rect">
            <a:avLst/>
          </a:prstGeom>
        </p:spPr>
        <p:txBody>
          <a:bodyPr lIns="0" tIns="0" rIns="0" bIns="0" rtlCol="0" anchor="t">
            <a:spAutoFit/>
          </a:bodyPr>
          <a:lstStyle/>
          <a:p>
            <a:pPr algn="ctr">
              <a:lnSpc>
                <a:spcPts val="7000"/>
              </a:lnSpc>
            </a:pPr>
            <a:r>
              <a:rPr lang="en-US" sz="5000" spc="250">
                <a:solidFill>
                  <a:srgbClr val="FFFFFF"/>
                </a:solidFill>
                <a:latin typeface="Arimo Bold"/>
              </a:rPr>
              <a:t>3</a:t>
            </a:r>
          </a:p>
        </p:txBody>
      </p:sp>
      <p:sp>
        <p:nvSpPr>
          <p:cNvPr id="30" name="TextBox 30"/>
          <p:cNvSpPr txBox="1"/>
          <p:nvPr/>
        </p:nvSpPr>
        <p:spPr>
          <a:xfrm>
            <a:off x="12930353" y="4417007"/>
            <a:ext cx="907784" cy="885760"/>
          </a:xfrm>
          <a:prstGeom prst="rect">
            <a:avLst/>
          </a:prstGeom>
        </p:spPr>
        <p:txBody>
          <a:bodyPr lIns="0" tIns="0" rIns="0" bIns="0" rtlCol="0" anchor="t">
            <a:spAutoFit/>
          </a:bodyPr>
          <a:lstStyle/>
          <a:p>
            <a:pPr algn="ctr">
              <a:lnSpc>
                <a:spcPts val="7000"/>
              </a:lnSpc>
            </a:pPr>
            <a:r>
              <a:rPr lang="en-US" sz="5000" spc="250">
                <a:solidFill>
                  <a:srgbClr val="FFFFFF"/>
                </a:solidFill>
                <a:latin typeface="Arimo Bold"/>
              </a:rPr>
              <a:t>5</a:t>
            </a:r>
          </a:p>
        </p:txBody>
      </p:sp>
      <p:grpSp>
        <p:nvGrpSpPr>
          <p:cNvPr id="31" name="Group 31"/>
          <p:cNvGrpSpPr/>
          <p:nvPr/>
        </p:nvGrpSpPr>
        <p:grpSpPr>
          <a:xfrm>
            <a:off x="3550138" y="782503"/>
            <a:ext cx="11187724" cy="1026339"/>
            <a:chOff x="0" y="0"/>
            <a:chExt cx="14916965" cy="1368451"/>
          </a:xfrm>
        </p:grpSpPr>
        <p:sp>
          <p:nvSpPr>
            <p:cNvPr id="32" name="TextBox 32"/>
            <p:cNvSpPr txBox="1"/>
            <p:nvPr/>
          </p:nvSpPr>
          <p:spPr>
            <a:xfrm>
              <a:off x="0" y="783616"/>
              <a:ext cx="14916965" cy="588222"/>
            </a:xfrm>
            <a:prstGeom prst="rect">
              <a:avLst/>
            </a:prstGeom>
          </p:spPr>
          <p:txBody>
            <a:bodyPr lIns="0" tIns="0" rIns="0" bIns="0" rtlCol="0" anchor="t">
              <a:spAutoFit/>
            </a:bodyPr>
            <a:lstStyle/>
            <a:p>
              <a:pPr marL="0" lvl="0" indent="0" algn="ctr">
                <a:lnSpc>
                  <a:spcPts val="3640"/>
                </a:lnSpc>
              </a:pPr>
              <a:r>
                <a:rPr lang="en-US" sz="2600" u="none" spc="130">
                  <a:solidFill>
                    <a:srgbClr val="AE8441"/>
                  </a:solidFill>
                  <a:latin typeface="Arimo Bold"/>
                </a:rPr>
                <a:t>Quy trình gồm 6 giai đoạn</a:t>
              </a:r>
            </a:p>
          </p:txBody>
        </p:sp>
        <p:sp>
          <p:nvSpPr>
            <p:cNvPr id="33" name="TextBox 33"/>
            <p:cNvSpPr txBox="1"/>
            <p:nvPr/>
          </p:nvSpPr>
          <p:spPr>
            <a:xfrm>
              <a:off x="0" y="-53234"/>
              <a:ext cx="14916965" cy="767969"/>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3538A"/>
                  </a:solidFill>
                  <a:latin typeface="Clear Sans Bold"/>
                </a:rPr>
                <a:t>QUY TRÌNH PHÁT TRIỂN PHẦN MỀM</a:t>
              </a:r>
            </a:p>
          </p:txBody>
        </p:sp>
      </p:grpSp>
      <p:sp>
        <p:nvSpPr>
          <p:cNvPr id="34" name="TextBox 34"/>
          <p:cNvSpPr txBox="1"/>
          <p:nvPr/>
        </p:nvSpPr>
        <p:spPr>
          <a:xfrm>
            <a:off x="15371546" y="2046525"/>
            <a:ext cx="2102067" cy="441325"/>
          </a:xfrm>
          <a:prstGeom prst="rect">
            <a:avLst/>
          </a:prstGeom>
        </p:spPr>
        <p:txBody>
          <a:bodyPr lIns="0" tIns="0" rIns="0" bIns="0" rtlCol="0" anchor="t">
            <a:spAutoFit/>
          </a:bodyPr>
          <a:lstStyle/>
          <a:p>
            <a:pPr algn="ctr">
              <a:lnSpc>
                <a:spcPts val="3500"/>
              </a:lnSpc>
            </a:pPr>
            <a:r>
              <a:rPr lang="en-US" sz="2500" spc="125">
                <a:solidFill>
                  <a:srgbClr val="113C61"/>
                </a:solidFill>
                <a:latin typeface="Arimo Bold"/>
              </a:rPr>
              <a:t>Maintenance</a:t>
            </a:r>
          </a:p>
        </p:txBody>
      </p:sp>
      <p:sp>
        <p:nvSpPr>
          <p:cNvPr id="35" name="TextBox 35"/>
          <p:cNvSpPr txBox="1"/>
          <p:nvPr/>
        </p:nvSpPr>
        <p:spPr>
          <a:xfrm>
            <a:off x="15776708" y="3800056"/>
            <a:ext cx="907784" cy="883470"/>
          </a:xfrm>
          <a:prstGeom prst="rect">
            <a:avLst/>
          </a:prstGeom>
        </p:spPr>
        <p:txBody>
          <a:bodyPr lIns="0" tIns="0" rIns="0" bIns="0" rtlCol="0" anchor="t">
            <a:spAutoFit/>
          </a:bodyPr>
          <a:lstStyle/>
          <a:p>
            <a:pPr algn="ctr">
              <a:lnSpc>
                <a:spcPts val="7000"/>
              </a:lnSpc>
            </a:pPr>
            <a:r>
              <a:rPr lang="en-US" sz="5000" spc="250">
                <a:solidFill>
                  <a:srgbClr val="FFFFFF"/>
                </a:solidFill>
                <a:latin typeface="Arimo Bold"/>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471977"/>
            <a:ext cx="16230600" cy="9569201"/>
          </a:xfrm>
          <a:prstGeom prst="rect">
            <a:avLst/>
          </a:prstGeom>
          <a:solidFill>
            <a:srgbClr val="113C61"/>
          </a:solidFill>
        </p:spPr>
      </p:sp>
      <p:grpSp>
        <p:nvGrpSpPr>
          <p:cNvPr id="3" name="Group 3"/>
          <p:cNvGrpSpPr/>
          <p:nvPr/>
        </p:nvGrpSpPr>
        <p:grpSpPr>
          <a:xfrm>
            <a:off x="2727374" y="374000"/>
            <a:ext cx="12833252" cy="10710822"/>
            <a:chOff x="0" y="-12065"/>
            <a:chExt cx="17111003" cy="14281096"/>
          </a:xfrm>
        </p:grpSpPr>
        <p:sp>
          <p:nvSpPr>
            <p:cNvPr id="4" name="TextBox 4"/>
            <p:cNvSpPr txBox="1"/>
            <p:nvPr/>
          </p:nvSpPr>
          <p:spPr>
            <a:xfrm>
              <a:off x="0" y="2414772"/>
              <a:ext cx="17111003" cy="10225022"/>
            </a:xfrm>
            <a:prstGeom prst="rect">
              <a:avLst/>
            </a:prstGeom>
          </p:spPr>
          <p:txBody>
            <a:bodyPr lIns="0" tIns="0" rIns="0" bIns="0" rtlCol="0" anchor="t">
              <a:spAutoFit/>
            </a:bodyPr>
            <a:lstStyle/>
            <a:p>
              <a:pPr marL="755651" lvl="1" indent="-377825">
                <a:lnSpc>
                  <a:spcPts val="4585"/>
                </a:lnSpc>
                <a:buFont typeface="Arial"/>
                <a:buChar char="•"/>
              </a:pPr>
              <a:r>
                <a:rPr lang="en-US" sz="3500" spc="70" dirty="0">
                  <a:solidFill>
                    <a:srgbClr val="FFFFFF"/>
                  </a:solidFill>
                  <a:latin typeface="Rokkitt Medium"/>
                </a:rPr>
                <a:t>Sau </a:t>
              </a:r>
              <a:r>
                <a:rPr lang="en-US" sz="3500" spc="70" dirty="0" err="1">
                  <a:solidFill>
                    <a:srgbClr val="FFFFFF"/>
                  </a:solidFill>
                  <a:latin typeface="Rokkitt Medium"/>
                </a:rPr>
                <a:t>khi</a:t>
              </a:r>
              <a:r>
                <a:rPr lang="en-US" sz="3500" spc="70" dirty="0">
                  <a:solidFill>
                    <a:srgbClr val="FFFFFF"/>
                  </a:solidFill>
                  <a:latin typeface="Rokkitt Medium"/>
                </a:rPr>
                <a:t> developers </a:t>
              </a:r>
              <a:r>
                <a:rPr lang="en-US" sz="3500" spc="70" dirty="0" err="1">
                  <a:solidFill>
                    <a:srgbClr val="FFFFFF"/>
                  </a:solidFill>
                  <a:latin typeface="Rokkitt Medium"/>
                </a:rPr>
                <a:t>đã</a:t>
              </a:r>
              <a:r>
                <a:rPr lang="en-US" sz="3500" spc="70" dirty="0">
                  <a:solidFill>
                    <a:srgbClr val="FFFFFF"/>
                  </a:solidFill>
                  <a:latin typeface="Rokkitt Medium"/>
                </a:rPr>
                <a:t> </a:t>
              </a:r>
              <a:r>
                <a:rPr lang="en-US" sz="3500" spc="70" dirty="0" err="1">
                  <a:solidFill>
                    <a:srgbClr val="FFFFFF"/>
                  </a:solidFill>
                  <a:latin typeface="Rokkitt Medium"/>
                </a:rPr>
                <a:t>hoàn</a:t>
              </a:r>
              <a:r>
                <a:rPr lang="en-US" sz="3500" spc="70" dirty="0">
                  <a:solidFill>
                    <a:srgbClr val="FFFFFF"/>
                  </a:solidFill>
                  <a:latin typeface="Rokkitt Medium"/>
                </a:rPr>
                <a:t> </a:t>
              </a:r>
              <a:r>
                <a:rPr lang="en-US" sz="3500" spc="70" dirty="0" err="1">
                  <a:solidFill>
                    <a:srgbClr val="FFFFFF"/>
                  </a:solidFill>
                  <a:latin typeface="Rokkitt Medium"/>
                </a:rPr>
                <a:t>thành</a:t>
              </a:r>
              <a:r>
                <a:rPr lang="en-US" sz="3500" spc="70" dirty="0">
                  <a:solidFill>
                    <a:srgbClr val="FFFFFF"/>
                  </a:solidFill>
                  <a:latin typeface="Rokkitt Medium"/>
                </a:rPr>
                <a:t> </a:t>
              </a:r>
              <a:r>
                <a:rPr lang="en-US" sz="3500" spc="70" dirty="0" err="1">
                  <a:solidFill>
                    <a:srgbClr val="FFFFFF"/>
                  </a:solidFill>
                  <a:latin typeface="Rokkitt Medium"/>
                </a:rPr>
                <a:t>giai</a:t>
              </a:r>
              <a:r>
                <a:rPr lang="en-US" sz="3500" spc="70" dirty="0">
                  <a:solidFill>
                    <a:srgbClr val="FFFFFF"/>
                  </a:solidFill>
                  <a:latin typeface="Rokkitt Medium"/>
                </a:rPr>
                <a:t> </a:t>
              </a:r>
              <a:r>
                <a:rPr lang="en-US" sz="3500" spc="70" dirty="0" err="1">
                  <a:solidFill>
                    <a:srgbClr val="FFFFFF"/>
                  </a:solidFill>
                  <a:latin typeface="Rokkitt Medium"/>
                </a:rPr>
                <a:t>đoạn</a:t>
              </a:r>
              <a:r>
                <a:rPr lang="en-US" sz="3500" spc="70" dirty="0">
                  <a:solidFill>
                    <a:srgbClr val="FFFFFF"/>
                  </a:solidFill>
                  <a:latin typeface="Rokkitt Medium"/>
                </a:rPr>
                <a:t> </a:t>
              </a:r>
              <a:r>
                <a:rPr lang="en-US" sz="3500" spc="70" dirty="0" err="1">
                  <a:solidFill>
                    <a:srgbClr val="FFFFFF"/>
                  </a:solidFill>
                  <a:latin typeface="Rokkitt Medium"/>
                </a:rPr>
                <a:t>lập</a:t>
              </a:r>
              <a:r>
                <a:rPr lang="en-US" sz="3500" spc="70" dirty="0">
                  <a:solidFill>
                    <a:srgbClr val="FFFFFF"/>
                  </a:solidFill>
                  <a:latin typeface="Rokkitt Medium"/>
                </a:rPr>
                <a:t> </a:t>
              </a:r>
              <a:r>
                <a:rPr lang="en-US" sz="3500" spc="70" dirty="0" err="1">
                  <a:solidFill>
                    <a:srgbClr val="FFFFFF"/>
                  </a:solidFill>
                  <a:latin typeface="Rokkitt Medium"/>
                </a:rPr>
                <a:t>trình</a:t>
              </a:r>
              <a:r>
                <a:rPr lang="en-US" sz="3500" spc="70" dirty="0">
                  <a:solidFill>
                    <a:srgbClr val="FFFFFF"/>
                  </a:solidFill>
                  <a:latin typeface="Rokkitt Medium"/>
                </a:rPr>
                <a:t>, tester </a:t>
              </a:r>
              <a:r>
                <a:rPr lang="en-US" sz="3500" spc="70" dirty="0" err="1">
                  <a:solidFill>
                    <a:srgbClr val="FFFFFF"/>
                  </a:solidFill>
                  <a:latin typeface="Rokkitt Medium"/>
                </a:rPr>
                <a:t>sẽ</a:t>
              </a:r>
              <a:r>
                <a:rPr lang="en-US" sz="3500" spc="70" dirty="0">
                  <a:solidFill>
                    <a:srgbClr val="FFFFFF"/>
                  </a:solidFill>
                  <a:latin typeface="Rokkitt Medium"/>
                </a:rPr>
                <a:t> </a:t>
              </a:r>
              <a:r>
                <a:rPr lang="en-US" sz="3500" spc="70" dirty="0" err="1">
                  <a:solidFill>
                    <a:srgbClr val="FFFFFF"/>
                  </a:solidFill>
                  <a:latin typeface="Rokkitt Medium"/>
                </a:rPr>
                <a:t>tiếp</a:t>
              </a:r>
              <a:r>
                <a:rPr lang="en-US" sz="3500" spc="70" dirty="0">
                  <a:solidFill>
                    <a:srgbClr val="FFFFFF"/>
                  </a:solidFill>
                  <a:latin typeface="Rokkitt Medium"/>
                </a:rPr>
                <a:t> </a:t>
              </a:r>
              <a:r>
                <a:rPr lang="en-US" sz="3500" spc="70" dirty="0" err="1">
                  <a:solidFill>
                    <a:srgbClr val="FFFFFF"/>
                  </a:solidFill>
                  <a:latin typeface="Rokkitt Medium"/>
                </a:rPr>
                <a:t>nhận</a:t>
              </a:r>
              <a:r>
                <a:rPr lang="en-US" sz="3500" spc="70" dirty="0">
                  <a:solidFill>
                    <a:srgbClr val="FFFFFF"/>
                  </a:solidFill>
                  <a:latin typeface="Rokkitt Medium"/>
                </a:rPr>
                <a:t> </a:t>
              </a:r>
              <a:r>
                <a:rPr lang="en-US" sz="3500" spc="70" dirty="0" err="1">
                  <a:solidFill>
                    <a:srgbClr val="FFFFFF"/>
                  </a:solidFill>
                  <a:latin typeface="Rokkitt Medium"/>
                </a:rPr>
                <a:t>sản</a:t>
              </a:r>
              <a:r>
                <a:rPr lang="en-US" sz="3500" spc="70" dirty="0">
                  <a:solidFill>
                    <a:srgbClr val="FFFFFF"/>
                  </a:solidFill>
                  <a:latin typeface="Rokkitt Medium"/>
                </a:rPr>
                <a:t> </a:t>
              </a:r>
              <a:r>
                <a:rPr lang="en-US" sz="3500" spc="70" dirty="0" err="1">
                  <a:solidFill>
                    <a:srgbClr val="FFFFFF"/>
                  </a:solidFill>
                  <a:latin typeface="Rokkitt Medium"/>
                </a:rPr>
                <a:t>phẩm</a:t>
              </a:r>
              <a:r>
                <a:rPr lang="en-US" sz="3500" spc="70" dirty="0">
                  <a:solidFill>
                    <a:srgbClr val="FFFFFF"/>
                  </a:solidFill>
                  <a:latin typeface="Rokkitt Medium"/>
                </a:rPr>
                <a:t> </a:t>
              </a:r>
              <a:r>
                <a:rPr lang="en-US" sz="3500" spc="70" dirty="0" err="1">
                  <a:solidFill>
                    <a:srgbClr val="FFFFFF"/>
                  </a:solidFill>
                  <a:latin typeface="Rokkitt Medium"/>
                </a:rPr>
                <a:t>và</a:t>
              </a:r>
              <a:r>
                <a:rPr lang="en-US" sz="3500" spc="70" dirty="0">
                  <a:solidFill>
                    <a:srgbClr val="FFFFFF"/>
                  </a:solidFill>
                  <a:latin typeface="Rokkitt Medium"/>
                </a:rPr>
                <a:t> </a:t>
              </a:r>
              <a:r>
                <a:rPr lang="en-US" sz="3500" spc="70" dirty="0" err="1">
                  <a:solidFill>
                    <a:srgbClr val="FFFFFF"/>
                  </a:solidFill>
                  <a:latin typeface="Rokkitt Medium"/>
                </a:rPr>
                <a:t>tiến</a:t>
              </a:r>
              <a:r>
                <a:rPr lang="en-US" sz="3500" spc="70" dirty="0">
                  <a:solidFill>
                    <a:srgbClr val="FFFFFF"/>
                  </a:solidFill>
                  <a:latin typeface="Rokkitt Medium"/>
                </a:rPr>
                <a:t> </a:t>
              </a:r>
              <a:r>
                <a:rPr lang="en-US" sz="3500" spc="70" dirty="0" err="1">
                  <a:solidFill>
                    <a:srgbClr val="FFFFFF"/>
                  </a:solidFill>
                  <a:latin typeface="Rokkitt Medium"/>
                </a:rPr>
                <a:t>hành</a:t>
              </a:r>
              <a:r>
                <a:rPr lang="en-US" sz="3500" spc="70" dirty="0">
                  <a:solidFill>
                    <a:srgbClr val="FFFFFF"/>
                  </a:solidFill>
                  <a:latin typeface="Rokkitt Medium"/>
                </a:rPr>
                <a:t> testing.</a:t>
              </a:r>
            </a:p>
            <a:p>
              <a:pPr>
                <a:lnSpc>
                  <a:spcPts val="4585"/>
                </a:lnSpc>
              </a:pPr>
              <a:r>
                <a:rPr lang="en-US" sz="3500" spc="70" dirty="0">
                  <a:solidFill>
                    <a:srgbClr val="FFFFFF"/>
                  </a:solidFill>
                  <a:latin typeface="Rokkitt Medium"/>
                </a:rPr>
                <a:t> </a:t>
              </a:r>
            </a:p>
            <a:p>
              <a:pPr marL="755651" lvl="1" indent="-377825">
                <a:lnSpc>
                  <a:spcPts val="4585"/>
                </a:lnSpc>
                <a:buFont typeface="Arial"/>
                <a:buChar char="•"/>
              </a:pPr>
              <a:r>
                <a:rPr lang="en-US" sz="3500" spc="70" dirty="0">
                  <a:solidFill>
                    <a:schemeClr val="bg1"/>
                  </a:solidFill>
                  <a:latin typeface="Rokkitt Medium"/>
                  <a:hlinkClick r:id="rId2" tooltip="https://itnavi.com.vn/blog/tester-la-gi">
                    <a:extLst>
                      <a:ext uri="{A12FA001-AC4F-418D-AE19-62706E023703}">
                        <ahyp:hlinkClr xmlns:ahyp="http://schemas.microsoft.com/office/drawing/2018/hyperlinkcolor" val="tx"/>
                      </a:ext>
                    </a:extLst>
                  </a:hlinkClick>
                </a:rPr>
                <a:t>Tester</a:t>
              </a:r>
              <a:r>
                <a:rPr lang="en-US" sz="3500" spc="70" dirty="0">
                  <a:solidFill>
                    <a:srgbClr val="FFFFFF"/>
                  </a:solidFill>
                  <a:latin typeface="Rokkitt Medium"/>
                </a:rPr>
                <a:t> </a:t>
              </a:r>
              <a:r>
                <a:rPr lang="en-US" sz="3500" spc="70" dirty="0" err="1">
                  <a:solidFill>
                    <a:srgbClr val="FFFFFF"/>
                  </a:solidFill>
                  <a:latin typeface="Rokkitt Medium"/>
                </a:rPr>
                <a:t>sẽ</a:t>
              </a:r>
              <a:r>
                <a:rPr lang="en-US" sz="3500" spc="70" dirty="0">
                  <a:solidFill>
                    <a:srgbClr val="FFFFFF"/>
                  </a:solidFill>
                  <a:latin typeface="Rokkitt Medium"/>
                </a:rPr>
                <a:t> </a:t>
              </a:r>
              <a:r>
                <a:rPr lang="en-US" sz="3500" spc="70" dirty="0" err="1">
                  <a:solidFill>
                    <a:srgbClr val="FFFFFF"/>
                  </a:solidFill>
                  <a:latin typeface="Rokkitt Medium"/>
                </a:rPr>
                <a:t>tạo</a:t>
              </a:r>
              <a:r>
                <a:rPr lang="en-US" sz="3500" spc="70" dirty="0">
                  <a:solidFill>
                    <a:srgbClr val="FFFFFF"/>
                  </a:solidFill>
                  <a:latin typeface="Rokkitt Medium"/>
                </a:rPr>
                <a:t> test case (</a:t>
              </a:r>
              <a:r>
                <a:rPr lang="en-US" sz="3500" spc="70" dirty="0" err="1">
                  <a:solidFill>
                    <a:srgbClr val="FFFFFF"/>
                  </a:solidFill>
                  <a:latin typeface="Rokkitt Medium"/>
                </a:rPr>
                <a:t>Kịch</a:t>
              </a:r>
              <a:r>
                <a:rPr lang="en-US" sz="3500" spc="70" dirty="0">
                  <a:solidFill>
                    <a:srgbClr val="FFFFFF"/>
                  </a:solidFill>
                  <a:latin typeface="Rokkitt Medium"/>
                </a:rPr>
                <a:t> </a:t>
              </a:r>
              <a:r>
                <a:rPr lang="en-US" sz="3500" spc="70" dirty="0" err="1">
                  <a:solidFill>
                    <a:srgbClr val="FFFFFF"/>
                  </a:solidFill>
                  <a:latin typeface="Rokkitt Medium"/>
                </a:rPr>
                <a:t>bản</a:t>
              </a:r>
              <a:r>
                <a:rPr lang="en-US" sz="3500" spc="70" dirty="0">
                  <a:solidFill>
                    <a:srgbClr val="FFFFFF"/>
                  </a:solidFill>
                  <a:latin typeface="Rokkitt Medium"/>
                </a:rPr>
                <a:t> </a:t>
              </a:r>
              <a:r>
                <a:rPr lang="en-US" sz="3500" spc="70" dirty="0" err="1">
                  <a:solidFill>
                    <a:srgbClr val="FFFFFF"/>
                  </a:solidFill>
                  <a:latin typeface="Rokkitt Medium"/>
                </a:rPr>
                <a:t>kiểm</a:t>
              </a:r>
              <a:r>
                <a:rPr lang="en-US" sz="3500" spc="70" dirty="0">
                  <a:solidFill>
                    <a:srgbClr val="FFFFFF"/>
                  </a:solidFill>
                  <a:latin typeface="Rokkitt Medium"/>
                </a:rPr>
                <a:t> </a:t>
              </a:r>
              <a:r>
                <a:rPr lang="en-US" sz="3500" spc="70" dirty="0" err="1">
                  <a:solidFill>
                    <a:srgbClr val="FFFFFF"/>
                  </a:solidFill>
                  <a:latin typeface="Rokkitt Medium"/>
                </a:rPr>
                <a:t>thử</a:t>
              </a:r>
              <a:r>
                <a:rPr lang="en-US" sz="3500" spc="70" dirty="0">
                  <a:solidFill>
                    <a:srgbClr val="FFFFFF"/>
                  </a:solidFill>
                  <a:latin typeface="Rokkitt Medium"/>
                </a:rPr>
                <a:t>) </a:t>
              </a:r>
              <a:r>
                <a:rPr lang="en-US" sz="3500" spc="70" dirty="0" err="1">
                  <a:solidFill>
                    <a:srgbClr val="FFFFFF"/>
                  </a:solidFill>
                  <a:latin typeface="Rokkitt Medium"/>
                </a:rPr>
                <a:t>dựa</a:t>
              </a:r>
              <a:r>
                <a:rPr lang="en-US" sz="3500" spc="70" dirty="0">
                  <a:solidFill>
                    <a:srgbClr val="FFFFFF"/>
                  </a:solidFill>
                  <a:latin typeface="Rokkitt Medium"/>
                </a:rPr>
                <a:t> </a:t>
              </a:r>
              <a:r>
                <a:rPr lang="en-US" sz="3500" spc="70" dirty="0" err="1">
                  <a:solidFill>
                    <a:srgbClr val="FFFFFF"/>
                  </a:solidFill>
                  <a:latin typeface="Rokkitt Medium"/>
                </a:rPr>
                <a:t>trên</a:t>
              </a:r>
              <a:r>
                <a:rPr lang="en-US" sz="3500" spc="70" dirty="0">
                  <a:solidFill>
                    <a:srgbClr val="FFFFFF"/>
                  </a:solidFill>
                  <a:latin typeface="Rokkitt Medium"/>
                </a:rPr>
                <a:t> </a:t>
              </a:r>
              <a:r>
                <a:rPr lang="en-US" sz="3500" spc="70" dirty="0" err="1">
                  <a:solidFill>
                    <a:srgbClr val="FFFFFF"/>
                  </a:solidFill>
                  <a:latin typeface="Rokkitt Medium"/>
                </a:rPr>
                <a:t>tài</a:t>
              </a:r>
              <a:r>
                <a:rPr lang="en-US" sz="3500" spc="70" dirty="0">
                  <a:solidFill>
                    <a:srgbClr val="FFFFFF"/>
                  </a:solidFill>
                  <a:latin typeface="Rokkitt Medium"/>
                </a:rPr>
                <a:t> </a:t>
              </a:r>
              <a:r>
                <a:rPr lang="en-US" sz="3500" spc="70" dirty="0" err="1">
                  <a:solidFill>
                    <a:srgbClr val="FFFFFF"/>
                  </a:solidFill>
                  <a:latin typeface="Rokkitt Medium"/>
                </a:rPr>
                <a:t>liệu</a:t>
              </a:r>
              <a:r>
                <a:rPr lang="en-US" sz="3500" spc="70" dirty="0">
                  <a:solidFill>
                    <a:srgbClr val="FFFFFF"/>
                  </a:solidFill>
                  <a:latin typeface="Rokkitt Medium"/>
                </a:rPr>
                <a:t> </a:t>
              </a:r>
              <a:r>
                <a:rPr lang="en-US" sz="3500" spc="70" dirty="0" err="1">
                  <a:solidFill>
                    <a:srgbClr val="FFFFFF"/>
                  </a:solidFill>
                  <a:latin typeface="Rokkitt Medium"/>
                </a:rPr>
                <a:t>giải</a:t>
              </a:r>
              <a:r>
                <a:rPr lang="en-US" sz="3500" spc="70" dirty="0">
                  <a:solidFill>
                    <a:srgbClr val="FFFFFF"/>
                  </a:solidFill>
                  <a:latin typeface="Rokkitt Medium"/>
                </a:rPr>
                <a:t> </a:t>
              </a:r>
              <a:r>
                <a:rPr lang="en-US" sz="3500" spc="70" dirty="0" err="1">
                  <a:solidFill>
                    <a:srgbClr val="FFFFFF"/>
                  </a:solidFill>
                  <a:latin typeface="Rokkitt Medium"/>
                </a:rPr>
                <a:t>pháp</a:t>
              </a:r>
              <a:r>
                <a:rPr lang="en-US" sz="3500" spc="70" dirty="0">
                  <a:solidFill>
                    <a:srgbClr val="FFFFFF"/>
                  </a:solidFill>
                  <a:latin typeface="Rokkitt Medium"/>
                </a:rPr>
                <a:t> </a:t>
              </a:r>
              <a:r>
                <a:rPr lang="en-US" sz="3500" spc="70" dirty="0" err="1">
                  <a:solidFill>
                    <a:srgbClr val="FFFFFF"/>
                  </a:solidFill>
                  <a:latin typeface="Rokkitt Medium"/>
                </a:rPr>
                <a:t>tạo</a:t>
              </a:r>
              <a:r>
                <a:rPr lang="en-US" sz="3500" spc="70" dirty="0">
                  <a:solidFill>
                    <a:srgbClr val="FFFFFF"/>
                  </a:solidFill>
                  <a:latin typeface="Rokkitt Medium"/>
                </a:rPr>
                <a:t> ở </a:t>
              </a:r>
              <a:r>
                <a:rPr lang="en-US" sz="3500" spc="70" dirty="0" err="1">
                  <a:solidFill>
                    <a:srgbClr val="FFFFFF"/>
                  </a:solidFill>
                  <a:latin typeface="Rokkitt Medium"/>
                </a:rPr>
                <a:t>giai</a:t>
              </a:r>
              <a:r>
                <a:rPr lang="en-US" sz="3500" spc="70" dirty="0">
                  <a:solidFill>
                    <a:srgbClr val="FFFFFF"/>
                  </a:solidFill>
                  <a:latin typeface="Rokkitt Medium"/>
                </a:rPr>
                <a:t> </a:t>
              </a:r>
              <a:r>
                <a:rPr lang="en-US" sz="3500" spc="70" dirty="0" err="1">
                  <a:solidFill>
                    <a:srgbClr val="FFFFFF"/>
                  </a:solidFill>
                  <a:latin typeface="Rokkitt Medium"/>
                </a:rPr>
                <a:t>đoạn</a:t>
              </a:r>
              <a:r>
                <a:rPr lang="en-US" sz="3500" spc="70" dirty="0">
                  <a:solidFill>
                    <a:srgbClr val="FFFFFF"/>
                  </a:solidFill>
                  <a:latin typeface="Rokkitt Medium"/>
                </a:rPr>
                <a:t> 2 </a:t>
              </a:r>
              <a:r>
                <a:rPr lang="en-US" sz="3500" spc="70" dirty="0" err="1">
                  <a:solidFill>
                    <a:srgbClr val="FFFFFF"/>
                  </a:solidFill>
                  <a:latin typeface="Rokkitt Medium"/>
                </a:rPr>
                <a:t>và</a:t>
              </a:r>
              <a:r>
                <a:rPr lang="en-US" sz="3500" spc="70" dirty="0">
                  <a:solidFill>
                    <a:srgbClr val="FFFFFF"/>
                  </a:solidFill>
                  <a:latin typeface="Rokkitt Medium"/>
                </a:rPr>
                <a:t> </a:t>
              </a:r>
              <a:r>
                <a:rPr lang="en-US" sz="3500" spc="70" dirty="0" err="1">
                  <a:solidFill>
                    <a:srgbClr val="FFFFFF"/>
                  </a:solidFill>
                  <a:latin typeface="Rokkitt Medium"/>
                </a:rPr>
                <a:t>tiến</a:t>
              </a:r>
              <a:r>
                <a:rPr lang="en-US" sz="3500" spc="70" dirty="0">
                  <a:solidFill>
                    <a:srgbClr val="FFFFFF"/>
                  </a:solidFill>
                  <a:latin typeface="Rokkitt Medium"/>
                </a:rPr>
                <a:t> </a:t>
              </a:r>
              <a:r>
                <a:rPr lang="en-US" sz="3500" spc="70" dirty="0" err="1">
                  <a:solidFill>
                    <a:srgbClr val="FFFFFF"/>
                  </a:solidFill>
                  <a:latin typeface="Rokkitt Medium"/>
                </a:rPr>
                <a:t>hành</a:t>
              </a:r>
              <a:r>
                <a:rPr lang="en-US" sz="3500" spc="70" dirty="0">
                  <a:solidFill>
                    <a:srgbClr val="FFFFFF"/>
                  </a:solidFill>
                  <a:latin typeface="Rokkitt Medium"/>
                </a:rPr>
                <a:t> </a:t>
              </a:r>
              <a:r>
                <a:rPr lang="en-US" sz="3500" spc="70" dirty="0" err="1">
                  <a:solidFill>
                    <a:srgbClr val="FFFFFF"/>
                  </a:solidFill>
                  <a:latin typeface="Rokkitt Medium"/>
                </a:rPr>
                <a:t>kiểm</a:t>
              </a:r>
              <a:r>
                <a:rPr lang="en-US" sz="3500" spc="70" dirty="0">
                  <a:solidFill>
                    <a:srgbClr val="FFFFFF"/>
                  </a:solidFill>
                  <a:latin typeface="Rokkitt Medium"/>
                </a:rPr>
                <a:t> </a:t>
              </a:r>
              <a:r>
                <a:rPr lang="en-US" sz="3500" spc="70" dirty="0" err="1">
                  <a:solidFill>
                    <a:srgbClr val="FFFFFF"/>
                  </a:solidFill>
                  <a:latin typeface="Rokkitt Medium"/>
                </a:rPr>
                <a:t>tra</a:t>
              </a:r>
              <a:r>
                <a:rPr lang="en-US" sz="3500" spc="70" dirty="0">
                  <a:solidFill>
                    <a:srgbClr val="FFFFFF"/>
                  </a:solidFill>
                  <a:latin typeface="Rokkitt Medium"/>
                </a:rPr>
                <a:t>. </a:t>
              </a:r>
            </a:p>
            <a:p>
              <a:pPr>
                <a:lnSpc>
                  <a:spcPts val="4585"/>
                </a:lnSpc>
              </a:pPr>
              <a:endParaRPr lang="en-US" sz="3500" spc="70" dirty="0">
                <a:solidFill>
                  <a:srgbClr val="FFFFFF"/>
                </a:solidFill>
                <a:latin typeface="Rokkitt Medium"/>
              </a:endParaRPr>
            </a:p>
            <a:p>
              <a:pPr marL="755651" lvl="1" indent="-377825">
                <a:lnSpc>
                  <a:spcPts val="4585"/>
                </a:lnSpc>
                <a:buFont typeface="Arial"/>
                <a:buChar char="•"/>
              </a:pPr>
              <a:r>
                <a:rPr lang="en-US" sz="3500" spc="70" dirty="0">
                  <a:solidFill>
                    <a:srgbClr val="FFFFFF"/>
                  </a:solidFill>
                  <a:latin typeface="Rokkitt Medium"/>
                </a:rPr>
                <a:t>Tester </a:t>
              </a:r>
              <a:r>
                <a:rPr lang="en-US" sz="3500" spc="70" dirty="0" err="1">
                  <a:solidFill>
                    <a:srgbClr val="FFFFFF"/>
                  </a:solidFill>
                  <a:latin typeface="Rokkitt Medium"/>
                </a:rPr>
                <a:t>sẽ</a:t>
              </a:r>
              <a:r>
                <a:rPr lang="en-US" sz="3500" spc="70" dirty="0">
                  <a:solidFill>
                    <a:srgbClr val="FFFFFF"/>
                  </a:solidFill>
                  <a:latin typeface="Rokkitt Medium"/>
                </a:rPr>
                <a:t> </a:t>
              </a:r>
              <a:r>
                <a:rPr lang="en-US" sz="3500" spc="70" dirty="0" err="1">
                  <a:solidFill>
                    <a:srgbClr val="FFFFFF"/>
                  </a:solidFill>
                  <a:latin typeface="Rokkitt Medium"/>
                </a:rPr>
                <a:t>cập</a:t>
              </a:r>
              <a:r>
                <a:rPr lang="en-US" sz="3500" spc="70" dirty="0">
                  <a:solidFill>
                    <a:srgbClr val="FFFFFF"/>
                  </a:solidFill>
                  <a:latin typeface="Rokkitt Medium"/>
                </a:rPr>
                <a:t> </a:t>
              </a:r>
              <a:r>
                <a:rPr lang="en-US" sz="3500" spc="70" dirty="0" err="1">
                  <a:solidFill>
                    <a:srgbClr val="FFFFFF"/>
                  </a:solidFill>
                  <a:latin typeface="Rokkitt Medium"/>
                </a:rPr>
                <a:t>nhật</a:t>
              </a:r>
              <a:r>
                <a:rPr lang="en-US" sz="3500" spc="70" dirty="0">
                  <a:solidFill>
                    <a:srgbClr val="FFFFFF"/>
                  </a:solidFill>
                  <a:latin typeface="Rokkitt Medium"/>
                </a:rPr>
                <a:t> </a:t>
              </a:r>
              <a:r>
                <a:rPr lang="en-US" sz="3500" spc="70" dirty="0" err="1">
                  <a:solidFill>
                    <a:srgbClr val="FFFFFF"/>
                  </a:solidFill>
                  <a:latin typeface="Rokkitt Medium"/>
                </a:rPr>
                <a:t>kết</a:t>
              </a:r>
              <a:r>
                <a:rPr lang="en-US" sz="3500" spc="70" dirty="0">
                  <a:solidFill>
                    <a:srgbClr val="FFFFFF"/>
                  </a:solidFill>
                  <a:latin typeface="Rokkitt Medium"/>
                </a:rPr>
                <a:t> </a:t>
              </a:r>
              <a:r>
                <a:rPr lang="en-US" sz="3500" spc="70" dirty="0" err="1">
                  <a:solidFill>
                    <a:srgbClr val="FFFFFF"/>
                  </a:solidFill>
                  <a:latin typeface="Rokkitt Medium"/>
                </a:rPr>
                <a:t>quả</a:t>
              </a:r>
              <a:r>
                <a:rPr lang="en-US" sz="3500" spc="70" dirty="0">
                  <a:solidFill>
                    <a:srgbClr val="FFFFFF"/>
                  </a:solidFill>
                  <a:latin typeface="Rokkitt Medium"/>
                </a:rPr>
                <a:t> test </a:t>
              </a:r>
              <a:r>
                <a:rPr lang="en-US" sz="3500" spc="70" dirty="0" err="1">
                  <a:solidFill>
                    <a:srgbClr val="FFFFFF"/>
                  </a:solidFill>
                  <a:latin typeface="Rokkitt Medium"/>
                </a:rPr>
                <a:t>vào</a:t>
              </a:r>
              <a:r>
                <a:rPr lang="en-US" sz="3500" spc="70" dirty="0">
                  <a:solidFill>
                    <a:srgbClr val="FFFFFF"/>
                  </a:solidFill>
                  <a:latin typeface="Rokkitt Medium"/>
                </a:rPr>
                <a:t> tool </a:t>
              </a:r>
              <a:r>
                <a:rPr lang="en-US" sz="3500" spc="70" dirty="0" err="1">
                  <a:solidFill>
                    <a:srgbClr val="FFFFFF"/>
                  </a:solidFill>
                  <a:latin typeface="Rokkitt Medium"/>
                </a:rPr>
                <a:t>quản</a:t>
              </a:r>
              <a:r>
                <a:rPr lang="en-US" sz="3500" spc="70" dirty="0">
                  <a:solidFill>
                    <a:srgbClr val="FFFFFF"/>
                  </a:solidFill>
                  <a:latin typeface="Rokkitt Medium"/>
                </a:rPr>
                <a:t> </a:t>
              </a:r>
              <a:r>
                <a:rPr lang="en-US" sz="3500" spc="70" dirty="0" err="1">
                  <a:solidFill>
                    <a:srgbClr val="FFFFFF"/>
                  </a:solidFill>
                  <a:latin typeface="Rokkitt Medium"/>
                </a:rPr>
                <a:t>lý</a:t>
              </a:r>
              <a:r>
                <a:rPr lang="en-US" sz="3500" spc="70" dirty="0">
                  <a:solidFill>
                    <a:srgbClr val="FFFFFF"/>
                  </a:solidFill>
                  <a:latin typeface="Rokkitt Medium"/>
                </a:rPr>
                <a:t> </a:t>
              </a:r>
              <a:r>
                <a:rPr lang="en-US" sz="3500" spc="70" dirty="0" err="1">
                  <a:solidFill>
                    <a:srgbClr val="FFFFFF"/>
                  </a:solidFill>
                  <a:latin typeface="Rokkitt Medium"/>
                </a:rPr>
                <a:t>và</a:t>
              </a:r>
              <a:r>
                <a:rPr lang="en-US" sz="3500" spc="70" dirty="0">
                  <a:solidFill>
                    <a:srgbClr val="FFFFFF"/>
                  </a:solidFill>
                  <a:latin typeface="Rokkitt Medium"/>
                </a:rPr>
                <a:t> </a:t>
              </a:r>
              <a:r>
                <a:rPr lang="en-US" sz="3500" spc="70" dirty="0" err="1">
                  <a:solidFill>
                    <a:srgbClr val="FFFFFF"/>
                  </a:solidFill>
                  <a:latin typeface="Rokkitt Medium"/>
                </a:rPr>
                <a:t>thông</a:t>
              </a:r>
              <a:r>
                <a:rPr lang="en-US" sz="3500" spc="70" dirty="0">
                  <a:solidFill>
                    <a:srgbClr val="FFFFFF"/>
                  </a:solidFill>
                  <a:latin typeface="Rokkitt Medium"/>
                </a:rPr>
                <a:t> </a:t>
              </a:r>
              <a:r>
                <a:rPr lang="en-US" sz="3500" spc="70" dirty="0" err="1">
                  <a:solidFill>
                    <a:srgbClr val="FFFFFF"/>
                  </a:solidFill>
                  <a:latin typeface="Rokkitt Medium"/>
                </a:rPr>
                <a:t>báo</a:t>
              </a:r>
              <a:r>
                <a:rPr lang="en-US" sz="3500" spc="70" dirty="0">
                  <a:solidFill>
                    <a:srgbClr val="FFFFFF"/>
                  </a:solidFill>
                  <a:latin typeface="Rokkitt Medium"/>
                </a:rPr>
                <a:t> bug (</a:t>
              </a:r>
              <a:r>
                <a:rPr lang="en-US" sz="3500" spc="70" dirty="0" err="1">
                  <a:solidFill>
                    <a:srgbClr val="FFFFFF"/>
                  </a:solidFill>
                  <a:latin typeface="Rokkitt Medium"/>
                </a:rPr>
                <a:t>lỗi</a:t>
              </a:r>
              <a:r>
                <a:rPr lang="en-US" sz="3500" spc="70" dirty="0">
                  <a:solidFill>
                    <a:srgbClr val="FFFFFF"/>
                  </a:solidFill>
                  <a:latin typeface="Rokkitt Medium"/>
                </a:rPr>
                <a:t>) </a:t>
              </a:r>
              <a:r>
                <a:rPr lang="en-US" sz="3500" spc="70" dirty="0" err="1">
                  <a:solidFill>
                    <a:srgbClr val="FFFFFF"/>
                  </a:solidFill>
                  <a:latin typeface="Rokkitt Medium"/>
                </a:rPr>
                <a:t>đến</a:t>
              </a:r>
              <a:r>
                <a:rPr lang="en-US" sz="3500" spc="70" dirty="0">
                  <a:solidFill>
                    <a:srgbClr val="FFFFFF"/>
                  </a:solidFill>
                  <a:latin typeface="Rokkitt Medium"/>
                </a:rPr>
                <a:t> developers. </a:t>
              </a:r>
            </a:p>
            <a:p>
              <a:pPr>
                <a:lnSpc>
                  <a:spcPts val="4585"/>
                </a:lnSpc>
              </a:pPr>
              <a:endParaRPr lang="en-US" sz="3500" spc="70" dirty="0">
                <a:solidFill>
                  <a:srgbClr val="FFFFFF"/>
                </a:solidFill>
                <a:latin typeface="Rokkitt Medium"/>
              </a:endParaRPr>
            </a:p>
            <a:p>
              <a:pPr marL="755651" lvl="1" indent="-377825">
                <a:lnSpc>
                  <a:spcPts val="4585"/>
                </a:lnSpc>
                <a:buFont typeface="Arial"/>
                <a:buChar char="•"/>
              </a:pPr>
              <a:r>
                <a:rPr lang="en-US" sz="3500" spc="70" dirty="0">
                  <a:solidFill>
                    <a:srgbClr val="FFFFFF"/>
                  </a:solidFill>
                  <a:latin typeface="Rokkitt Medium"/>
                </a:rPr>
                <a:t>Tester </a:t>
              </a:r>
              <a:r>
                <a:rPr lang="en-US" sz="3500" spc="70" dirty="0" err="1">
                  <a:solidFill>
                    <a:srgbClr val="FFFFFF"/>
                  </a:solidFill>
                  <a:latin typeface="Rokkitt Medium"/>
                </a:rPr>
                <a:t>và</a:t>
              </a:r>
              <a:r>
                <a:rPr lang="en-US" sz="3500" spc="70" dirty="0">
                  <a:solidFill>
                    <a:srgbClr val="FFFFFF"/>
                  </a:solidFill>
                  <a:latin typeface="Rokkitt Medium"/>
                </a:rPr>
                <a:t> developers </a:t>
              </a:r>
              <a:r>
                <a:rPr lang="en-US" sz="3500" spc="70" dirty="0" err="1">
                  <a:solidFill>
                    <a:srgbClr val="FFFFFF"/>
                  </a:solidFill>
                  <a:latin typeface="Rokkitt Medium"/>
                </a:rPr>
                <a:t>sẽ</a:t>
              </a:r>
              <a:r>
                <a:rPr lang="en-US" sz="3500" spc="70" dirty="0">
                  <a:solidFill>
                    <a:srgbClr val="FFFFFF"/>
                  </a:solidFill>
                  <a:latin typeface="Rokkitt Medium"/>
                </a:rPr>
                <a:t> </a:t>
              </a:r>
              <a:r>
                <a:rPr lang="en-US" sz="3500" spc="70" dirty="0" err="1">
                  <a:solidFill>
                    <a:srgbClr val="FFFFFF"/>
                  </a:solidFill>
                  <a:latin typeface="Rokkitt Medium"/>
                </a:rPr>
                <a:t>cùng</a:t>
              </a:r>
              <a:r>
                <a:rPr lang="en-US" sz="3500" spc="70" dirty="0">
                  <a:solidFill>
                    <a:srgbClr val="FFFFFF"/>
                  </a:solidFill>
                  <a:latin typeface="Rokkitt Medium"/>
                </a:rPr>
                <a:t> </a:t>
              </a:r>
              <a:r>
                <a:rPr lang="en-US" sz="3500" spc="70" dirty="0" err="1">
                  <a:solidFill>
                    <a:srgbClr val="FFFFFF"/>
                  </a:solidFill>
                  <a:latin typeface="Rokkitt Medium"/>
                </a:rPr>
                <a:t>nhau</a:t>
              </a:r>
              <a:r>
                <a:rPr lang="en-US" sz="3500" spc="70" dirty="0">
                  <a:solidFill>
                    <a:srgbClr val="FFFFFF"/>
                  </a:solidFill>
                  <a:latin typeface="Rokkitt Medium"/>
                </a:rPr>
                <a:t> </a:t>
              </a:r>
              <a:r>
                <a:rPr lang="en-US" sz="3500" spc="70" dirty="0" err="1">
                  <a:solidFill>
                    <a:srgbClr val="FFFFFF"/>
                  </a:solidFill>
                  <a:latin typeface="Rokkitt Medium"/>
                </a:rPr>
                <a:t>phối</a:t>
              </a:r>
              <a:r>
                <a:rPr lang="en-US" sz="3500" spc="70" dirty="0">
                  <a:solidFill>
                    <a:srgbClr val="FFFFFF"/>
                  </a:solidFill>
                  <a:latin typeface="Rokkitt Medium"/>
                </a:rPr>
                <a:t> </a:t>
              </a:r>
              <a:r>
                <a:rPr lang="en-US" sz="3500" spc="70" dirty="0" err="1">
                  <a:solidFill>
                    <a:srgbClr val="FFFFFF"/>
                  </a:solidFill>
                  <a:latin typeface="Rokkitt Medium"/>
                </a:rPr>
                <a:t>hợp</a:t>
              </a:r>
              <a:r>
                <a:rPr lang="en-US" sz="3500" spc="70" dirty="0">
                  <a:solidFill>
                    <a:srgbClr val="FFFFFF"/>
                  </a:solidFill>
                  <a:latin typeface="Rokkitt Medium"/>
                </a:rPr>
                <a:t> </a:t>
              </a:r>
              <a:r>
                <a:rPr lang="en-US" sz="3500" spc="70" dirty="0" err="1">
                  <a:solidFill>
                    <a:srgbClr val="FFFFFF"/>
                  </a:solidFill>
                  <a:latin typeface="Rokkitt Medium"/>
                </a:rPr>
                <a:t>xử</a:t>
              </a:r>
              <a:r>
                <a:rPr lang="en-US" sz="3500" spc="70" dirty="0">
                  <a:solidFill>
                    <a:srgbClr val="FFFFFF"/>
                  </a:solidFill>
                  <a:latin typeface="Rokkitt Medium"/>
                </a:rPr>
                <a:t> </a:t>
              </a:r>
              <a:r>
                <a:rPr lang="en-US" sz="3500" spc="70" dirty="0" err="1">
                  <a:solidFill>
                    <a:srgbClr val="FFFFFF"/>
                  </a:solidFill>
                  <a:latin typeface="Rokkitt Medium"/>
                </a:rPr>
                <a:t>lý</a:t>
              </a:r>
              <a:r>
                <a:rPr lang="en-US" sz="3500" spc="70" dirty="0">
                  <a:solidFill>
                    <a:srgbClr val="FFFFFF"/>
                  </a:solidFill>
                  <a:latin typeface="Rokkitt Medium"/>
                </a:rPr>
                <a:t> </a:t>
              </a:r>
              <a:r>
                <a:rPr lang="en-US" sz="3500" spc="70" dirty="0" err="1">
                  <a:solidFill>
                    <a:srgbClr val="FFFFFF"/>
                  </a:solidFill>
                  <a:latin typeface="Rokkitt Medium"/>
                </a:rPr>
                <a:t>các</a:t>
              </a:r>
              <a:r>
                <a:rPr lang="en-US" sz="3500" spc="70" dirty="0">
                  <a:solidFill>
                    <a:srgbClr val="FFFFFF"/>
                  </a:solidFill>
                  <a:latin typeface="Rokkitt Medium"/>
                </a:rPr>
                <a:t> bug </a:t>
              </a:r>
              <a:r>
                <a:rPr lang="en-US" sz="3500" spc="70" dirty="0" err="1">
                  <a:solidFill>
                    <a:srgbClr val="FFFFFF"/>
                  </a:solidFill>
                  <a:latin typeface="Rokkitt Medium"/>
                </a:rPr>
                <a:t>và</a:t>
              </a:r>
              <a:r>
                <a:rPr lang="en-US" sz="3500" spc="70" dirty="0">
                  <a:solidFill>
                    <a:srgbClr val="FFFFFF"/>
                  </a:solidFill>
                  <a:latin typeface="Rokkitt Medium"/>
                </a:rPr>
                <a:t> </a:t>
              </a:r>
              <a:r>
                <a:rPr lang="en-US" sz="3500" spc="70" dirty="0" err="1">
                  <a:solidFill>
                    <a:srgbClr val="FFFFFF"/>
                  </a:solidFill>
                  <a:latin typeface="Rokkitt Medium"/>
                </a:rPr>
                <a:t>cập</a:t>
              </a:r>
              <a:r>
                <a:rPr lang="en-US" sz="3500" spc="70" dirty="0">
                  <a:solidFill>
                    <a:srgbClr val="FFFFFF"/>
                  </a:solidFill>
                  <a:latin typeface="Rokkitt Medium"/>
                </a:rPr>
                <a:t> </a:t>
              </a:r>
              <a:r>
                <a:rPr lang="en-US" sz="3500" spc="70" dirty="0" err="1">
                  <a:solidFill>
                    <a:srgbClr val="FFFFFF"/>
                  </a:solidFill>
                  <a:latin typeface="Rokkitt Medium"/>
                </a:rPr>
                <a:t>nhật</a:t>
              </a:r>
              <a:r>
                <a:rPr lang="en-US" sz="3500" spc="70" dirty="0">
                  <a:solidFill>
                    <a:srgbClr val="FFFFFF"/>
                  </a:solidFill>
                  <a:latin typeface="Rokkitt Medium"/>
                </a:rPr>
                <a:t> </a:t>
              </a:r>
              <a:r>
                <a:rPr lang="en-US" sz="3500" spc="70" dirty="0" err="1">
                  <a:solidFill>
                    <a:srgbClr val="FFFFFF"/>
                  </a:solidFill>
                  <a:latin typeface="Rokkitt Medium"/>
                </a:rPr>
                <a:t>trên</a:t>
              </a:r>
              <a:r>
                <a:rPr lang="en-US" sz="3500" spc="70" dirty="0">
                  <a:solidFill>
                    <a:srgbClr val="FFFFFF"/>
                  </a:solidFill>
                  <a:latin typeface="Rokkitt Medium"/>
                </a:rPr>
                <a:t> </a:t>
              </a:r>
              <a:r>
                <a:rPr lang="en-US" sz="3500" spc="70" dirty="0" err="1">
                  <a:solidFill>
                    <a:srgbClr val="FFFFFF"/>
                  </a:solidFill>
                  <a:latin typeface="Rokkitt Medium"/>
                </a:rPr>
                <a:t>hệ</a:t>
              </a:r>
              <a:r>
                <a:rPr lang="en-US" sz="3500" spc="70" dirty="0">
                  <a:solidFill>
                    <a:srgbClr val="FFFFFF"/>
                  </a:solidFill>
                  <a:latin typeface="Rokkitt Medium"/>
                </a:rPr>
                <a:t> </a:t>
              </a:r>
              <a:r>
                <a:rPr lang="en-US" sz="3500" spc="70" dirty="0" err="1">
                  <a:solidFill>
                    <a:srgbClr val="FFFFFF"/>
                  </a:solidFill>
                  <a:latin typeface="Rokkitt Medium"/>
                </a:rPr>
                <a:t>thống</a:t>
              </a:r>
              <a:r>
                <a:rPr lang="en-US" sz="3500" spc="70" dirty="0">
                  <a:solidFill>
                    <a:srgbClr val="FFFFFF"/>
                  </a:solidFill>
                  <a:latin typeface="Rokkitt Medium"/>
                </a:rPr>
                <a:t> </a:t>
              </a:r>
              <a:r>
                <a:rPr lang="en-US" sz="3500" spc="70" dirty="0" err="1">
                  <a:solidFill>
                    <a:srgbClr val="FFFFFF"/>
                  </a:solidFill>
                  <a:latin typeface="Rokkitt Medium"/>
                </a:rPr>
                <a:t>quản</a:t>
              </a:r>
              <a:r>
                <a:rPr lang="en-US" sz="3500" spc="70" dirty="0">
                  <a:solidFill>
                    <a:srgbClr val="FFFFFF"/>
                  </a:solidFill>
                  <a:latin typeface="Rokkitt Medium"/>
                </a:rPr>
                <a:t> </a:t>
              </a:r>
              <a:r>
                <a:rPr lang="en-US" sz="3500" spc="70" dirty="0" err="1">
                  <a:solidFill>
                    <a:srgbClr val="FFFFFF"/>
                  </a:solidFill>
                  <a:latin typeface="Rokkitt Medium"/>
                </a:rPr>
                <a:t>lý</a:t>
              </a:r>
              <a:r>
                <a:rPr lang="en-US" sz="3500" spc="70" dirty="0">
                  <a:solidFill>
                    <a:srgbClr val="FFFFFF"/>
                  </a:solidFill>
                  <a:latin typeface="Rokkitt Medium"/>
                </a:rPr>
                <a:t> </a:t>
              </a:r>
              <a:r>
                <a:rPr lang="en-US" sz="3500" spc="70" dirty="0" err="1">
                  <a:solidFill>
                    <a:srgbClr val="FFFFFF"/>
                  </a:solidFill>
                  <a:latin typeface="Rokkitt Medium"/>
                </a:rPr>
                <a:t>lỗi</a:t>
              </a:r>
              <a:r>
                <a:rPr lang="en-US" sz="3500" spc="70" dirty="0">
                  <a:solidFill>
                    <a:srgbClr val="FFFFFF"/>
                  </a:solidFill>
                  <a:latin typeface="Rokkitt Medium"/>
                </a:rPr>
                <a:t>. </a:t>
              </a:r>
              <a:r>
                <a:rPr lang="en-US" sz="3500" spc="70" dirty="0" err="1">
                  <a:solidFill>
                    <a:srgbClr val="FFFFFF"/>
                  </a:solidFill>
                  <a:latin typeface="Rokkitt Medium"/>
                </a:rPr>
                <a:t>Tùy</a:t>
              </a:r>
              <a:r>
                <a:rPr lang="en-US" sz="3500" spc="70" dirty="0">
                  <a:solidFill>
                    <a:srgbClr val="FFFFFF"/>
                  </a:solidFill>
                  <a:latin typeface="Rokkitt Medium"/>
                </a:rPr>
                <a:t> </a:t>
              </a:r>
              <a:r>
                <a:rPr lang="en-US" sz="3500" spc="70" dirty="0" err="1">
                  <a:solidFill>
                    <a:srgbClr val="FFFFFF"/>
                  </a:solidFill>
                  <a:latin typeface="Rokkitt Medium"/>
                </a:rPr>
                <a:t>theo</a:t>
              </a:r>
              <a:r>
                <a:rPr lang="en-US" sz="3500" spc="70" dirty="0">
                  <a:solidFill>
                    <a:srgbClr val="FFFFFF"/>
                  </a:solidFill>
                  <a:latin typeface="Rokkitt Medium"/>
                </a:rPr>
                <a:t> </a:t>
              </a:r>
              <a:r>
                <a:rPr lang="en-US" sz="3500" spc="70" dirty="0" err="1">
                  <a:solidFill>
                    <a:srgbClr val="FFFFFF"/>
                  </a:solidFill>
                  <a:latin typeface="Rokkitt Medium"/>
                </a:rPr>
                <a:t>mô</a:t>
              </a:r>
              <a:r>
                <a:rPr lang="en-US" sz="3500" spc="70" dirty="0">
                  <a:solidFill>
                    <a:srgbClr val="FFFFFF"/>
                  </a:solidFill>
                  <a:latin typeface="Rokkitt Medium"/>
                </a:rPr>
                <a:t> </a:t>
              </a:r>
              <a:r>
                <a:rPr lang="en-US" sz="3500" spc="70" dirty="0" err="1">
                  <a:solidFill>
                    <a:srgbClr val="FFFFFF"/>
                  </a:solidFill>
                  <a:latin typeface="Rokkitt Medium"/>
                </a:rPr>
                <a:t>hình</a:t>
              </a:r>
              <a:r>
                <a:rPr lang="en-US" sz="3500" spc="70" dirty="0">
                  <a:solidFill>
                    <a:srgbClr val="FFFFFF"/>
                  </a:solidFill>
                  <a:latin typeface="Rokkitt Medium"/>
                </a:rPr>
                <a:t> </a:t>
              </a:r>
              <a:r>
                <a:rPr lang="en-US" sz="3500" spc="70" dirty="0" err="1">
                  <a:solidFill>
                    <a:srgbClr val="FFFFFF"/>
                  </a:solidFill>
                  <a:latin typeface="Rokkitt Medium"/>
                </a:rPr>
                <a:t>phát</a:t>
              </a:r>
              <a:r>
                <a:rPr lang="en-US" sz="3500" spc="70" dirty="0">
                  <a:solidFill>
                    <a:srgbClr val="FFFFFF"/>
                  </a:solidFill>
                  <a:latin typeface="Rokkitt Medium"/>
                </a:rPr>
                <a:t> </a:t>
              </a:r>
              <a:r>
                <a:rPr lang="en-US" sz="3500" spc="70" dirty="0" err="1">
                  <a:solidFill>
                    <a:srgbClr val="FFFFFF"/>
                  </a:solidFill>
                  <a:latin typeface="Rokkitt Medium"/>
                </a:rPr>
                <a:t>triển</a:t>
              </a:r>
              <a:r>
                <a:rPr lang="en-US" sz="3500" spc="70" dirty="0">
                  <a:solidFill>
                    <a:srgbClr val="FFFFFF"/>
                  </a:solidFill>
                  <a:latin typeface="Rokkitt Medium"/>
                </a:rPr>
                <a:t> </a:t>
              </a:r>
              <a:r>
                <a:rPr lang="en-US" sz="3500" spc="70" dirty="0" err="1">
                  <a:solidFill>
                    <a:srgbClr val="FFFFFF"/>
                  </a:solidFill>
                  <a:latin typeface="Rokkitt Medium"/>
                </a:rPr>
                <a:t>phần</a:t>
              </a:r>
              <a:r>
                <a:rPr lang="en-US" sz="3500" spc="70" dirty="0">
                  <a:solidFill>
                    <a:srgbClr val="FFFFFF"/>
                  </a:solidFill>
                  <a:latin typeface="Rokkitt Medium"/>
                </a:rPr>
                <a:t> </a:t>
              </a:r>
              <a:r>
                <a:rPr lang="en-US" sz="3500" spc="70" dirty="0" err="1">
                  <a:solidFill>
                    <a:srgbClr val="FFFFFF"/>
                  </a:solidFill>
                  <a:latin typeface="Rokkitt Medium"/>
                </a:rPr>
                <a:t>mềm</a:t>
              </a:r>
              <a:r>
                <a:rPr lang="en-US" sz="3500" spc="70" dirty="0">
                  <a:solidFill>
                    <a:srgbClr val="FFFFFF"/>
                  </a:solidFill>
                  <a:latin typeface="Rokkitt Medium"/>
                </a:rPr>
                <a:t> </a:t>
              </a:r>
              <a:r>
                <a:rPr lang="en-US" sz="3500" spc="70" dirty="0" err="1">
                  <a:solidFill>
                    <a:srgbClr val="FFFFFF"/>
                  </a:solidFill>
                  <a:latin typeface="Rokkitt Medium"/>
                </a:rPr>
                <a:t>mà</a:t>
              </a:r>
              <a:r>
                <a:rPr lang="en-US" sz="3500" spc="70" dirty="0">
                  <a:solidFill>
                    <a:srgbClr val="FFFFFF"/>
                  </a:solidFill>
                  <a:latin typeface="Rokkitt Medium"/>
                </a:rPr>
                <a:t> </a:t>
              </a:r>
              <a:r>
                <a:rPr lang="en-US" sz="3500" spc="70" dirty="0" err="1">
                  <a:solidFill>
                    <a:srgbClr val="FFFFFF"/>
                  </a:solidFill>
                  <a:latin typeface="Rokkitt Medium"/>
                </a:rPr>
                <a:t>hoạt</a:t>
              </a:r>
              <a:r>
                <a:rPr lang="en-US" sz="3500" spc="70" dirty="0">
                  <a:solidFill>
                    <a:srgbClr val="FFFFFF"/>
                  </a:solidFill>
                  <a:latin typeface="Rokkitt Medium"/>
                </a:rPr>
                <a:t> </a:t>
              </a:r>
              <a:r>
                <a:rPr lang="en-US" sz="3500" spc="70" dirty="0" err="1">
                  <a:solidFill>
                    <a:srgbClr val="FFFFFF"/>
                  </a:solidFill>
                  <a:latin typeface="Rokkitt Medium"/>
                </a:rPr>
                <a:t>động</a:t>
              </a:r>
              <a:r>
                <a:rPr lang="en-US" sz="3500" spc="70" dirty="0">
                  <a:solidFill>
                    <a:srgbClr val="FFFFFF"/>
                  </a:solidFill>
                  <a:latin typeface="Rokkitt Medium"/>
                </a:rPr>
                <a:t> Develop </a:t>
              </a:r>
              <a:r>
                <a:rPr lang="en-US" sz="3500" spc="70" dirty="0" err="1">
                  <a:solidFill>
                    <a:srgbClr val="FFFFFF"/>
                  </a:solidFill>
                  <a:latin typeface="Rokkitt Medium"/>
                </a:rPr>
                <a:t>và</a:t>
              </a:r>
              <a:r>
                <a:rPr lang="en-US" sz="3500" spc="70" dirty="0">
                  <a:solidFill>
                    <a:srgbClr val="FFFFFF"/>
                  </a:solidFill>
                  <a:latin typeface="Rokkitt Medium"/>
                </a:rPr>
                <a:t> </a:t>
              </a:r>
              <a:r>
                <a:rPr lang="en-US" sz="3500" spc="70" dirty="0" err="1">
                  <a:solidFill>
                    <a:srgbClr val="FFFFFF"/>
                  </a:solidFill>
                  <a:latin typeface="Rokkitt Medium"/>
                </a:rPr>
                <a:t>Kiểm</a:t>
              </a:r>
              <a:r>
                <a:rPr lang="en-US" sz="3500" spc="70" dirty="0">
                  <a:solidFill>
                    <a:srgbClr val="FFFFFF"/>
                  </a:solidFill>
                  <a:latin typeface="Rokkitt Medium"/>
                </a:rPr>
                <a:t> </a:t>
              </a:r>
              <a:r>
                <a:rPr lang="en-US" sz="3500" spc="70" dirty="0" err="1">
                  <a:solidFill>
                    <a:srgbClr val="FFFFFF"/>
                  </a:solidFill>
                  <a:latin typeface="Rokkitt Medium"/>
                </a:rPr>
                <a:t>Thử</a:t>
              </a:r>
              <a:r>
                <a:rPr lang="en-US" sz="3500" spc="70" dirty="0">
                  <a:solidFill>
                    <a:srgbClr val="FFFFFF"/>
                  </a:solidFill>
                  <a:latin typeface="Rokkitt Medium"/>
                </a:rPr>
                <a:t> </a:t>
              </a:r>
              <a:r>
                <a:rPr lang="en-US" sz="3500" spc="70" dirty="0" err="1">
                  <a:solidFill>
                    <a:srgbClr val="FFFFFF"/>
                  </a:solidFill>
                  <a:latin typeface="Rokkitt Medium"/>
                </a:rPr>
                <a:t>có</a:t>
              </a:r>
              <a:r>
                <a:rPr lang="en-US" sz="3500" spc="70" dirty="0">
                  <a:solidFill>
                    <a:srgbClr val="FFFFFF"/>
                  </a:solidFill>
                  <a:latin typeface="Rokkitt Medium"/>
                </a:rPr>
                <a:t> </a:t>
              </a:r>
              <a:r>
                <a:rPr lang="en-US" sz="3500" spc="70" dirty="0" err="1">
                  <a:solidFill>
                    <a:srgbClr val="FFFFFF"/>
                  </a:solidFill>
                  <a:latin typeface="Rokkitt Medium"/>
                </a:rPr>
                <a:t>thể</a:t>
              </a:r>
              <a:r>
                <a:rPr lang="en-US" sz="3500" spc="70" dirty="0">
                  <a:solidFill>
                    <a:srgbClr val="FFFFFF"/>
                  </a:solidFill>
                  <a:latin typeface="Rokkitt Medium"/>
                </a:rPr>
                <a:t> </a:t>
              </a:r>
              <a:r>
                <a:rPr lang="en-US" sz="3500" spc="70" dirty="0" err="1">
                  <a:solidFill>
                    <a:srgbClr val="FFFFFF"/>
                  </a:solidFill>
                  <a:latin typeface="Rokkitt Medium"/>
                </a:rPr>
                <a:t>diễn</a:t>
              </a:r>
              <a:r>
                <a:rPr lang="en-US" sz="3500" spc="70" dirty="0">
                  <a:solidFill>
                    <a:srgbClr val="FFFFFF"/>
                  </a:solidFill>
                  <a:latin typeface="Rokkitt Medium"/>
                </a:rPr>
                <a:t> </a:t>
              </a:r>
              <a:r>
                <a:rPr lang="en-US" sz="3500" spc="70" dirty="0" err="1">
                  <a:solidFill>
                    <a:srgbClr val="FFFFFF"/>
                  </a:solidFill>
                  <a:latin typeface="Rokkitt Medium"/>
                </a:rPr>
                <a:t>ra</a:t>
              </a:r>
              <a:r>
                <a:rPr lang="en-US" sz="3500" spc="70" dirty="0">
                  <a:solidFill>
                    <a:srgbClr val="FFFFFF"/>
                  </a:solidFill>
                  <a:latin typeface="Rokkitt Medium"/>
                </a:rPr>
                <a:t> song </a:t>
              </a:r>
              <a:r>
                <a:rPr lang="en-US" sz="3500" spc="70" dirty="0" err="1">
                  <a:solidFill>
                    <a:srgbClr val="FFFFFF"/>
                  </a:solidFill>
                  <a:latin typeface="Rokkitt Medium"/>
                </a:rPr>
                <a:t>song</a:t>
              </a:r>
              <a:r>
                <a:rPr lang="en-US" sz="3500" spc="70" dirty="0">
                  <a:solidFill>
                    <a:srgbClr val="FFFFFF"/>
                  </a:solidFill>
                  <a:latin typeface="Rokkitt Medium"/>
                </a:rPr>
                <a:t> </a:t>
              </a:r>
              <a:r>
                <a:rPr lang="en-US" sz="3500" spc="70" dirty="0" err="1">
                  <a:solidFill>
                    <a:srgbClr val="FFFFFF"/>
                  </a:solidFill>
                  <a:latin typeface="Rokkitt Medium"/>
                </a:rPr>
                <a:t>hoặc</a:t>
              </a:r>
              <a:r>
                <a:rPr lang="en-US" sz="3500" spc="70" dirty="0">
                  <a:solidFill>
                    <a:srgbClr val="FFFFFF"/>
                  </a:solidFill>
                  <a:latin typeface="Rokkitt Medium"/>
                </a:rPr>
                <a:t> </a:t>
              </a:r>
              <a:r>
                <a:rPr lang="en-US" sz="3500" spc="70" dirty="0" err="1">
                  <a:solidFill>
                    <a:srgbClr val="FFFFFF"/>
                  </a:solidFill>
                  <a:latin typeface="Rokkitt Medium"/>
                </a:rPr>
                <a:t>tiến</a:t>
              </a:r>
              <a:r>
                <a:rPr lang="en-US" sz="3500" spc="70" dirty="0">
                  <a:solidFill>
                    <a:srgbClr val="FFFFFF"/>
                  </a:solidFill>
                  <a:latin typeface="Rokkitt Medium"/>
                </a:rPr>
                <a:t> </a:t>
              </a:r>
              <a:r>
                <a:rPr lang="en-US" sz="3500" spc="70" dirty="0" err="1">
                  <a:solidFill>
                    <a:srgbClr val="FFFFFF"/>
                  </a:solidFill>
                  <a:latin typeface="Rokkitt Medium"/>
                </a:rPr>
                <a:t>hành</a:t>
              </a:r>
              <a:r>
                <a:rPr lang="en-US" sz="3500" spc="70" dirty="0">
                  <a:solidFill>
                    <a:srgbClr val="FFFFFF"/>
                  </a:solidFill>
                  <a:latin typeface="Rokkitt Medium"/>
                </a:rPr>
                <a:t> </a:t>
              </a:r>
              <a:r>
                <a:rPr lang="en-US" sz="3500" spc="70" dirty="0" err="1">
                  <a:solidFill>
                    <a:srgbClr val="FFFFFF"/>
                  </a:solidFill>
                  <a:latin typeface="Rokkitt Medium"/>
                </a:rPr>
                <a:t>lần</a:t>
              </a:r>
              <a:r>
                <a:rPr lang="en-US" sz="3500" spc="70" dirty="0">
                  <a:solidFill>
                    <a:srgbClr val="FFFFFF"/>
                  </a:solidFill>
                  <a:latin typeface="Rokkitt Medium"/>
                </a:rPr>
                <a:t> </a:t>
              </a:r>
              <a:r>
                <a:rPr lang="en-US" sz="3500" spc="70" dirty="0" err="1">
                  <a:solidFill>
                    <a:srgbClr val="FFFFFF"/>
                  </a:solidFill>
                  <a:latin typeface="Rokkitt Medium"/>
                </a:rPr>
                <a:t>lượt</a:t>
              </a:r>
              <a:r>
                <a:rPr lang="en-US" sz="3500" spc="70" dirty="0">
                  <a:solidFill>
                    <a:srgbClr val="FFFFFF"/>
                  </a:solidFill>
                  <a:latin typeface="Rokkitt Medium"/>
                </a:rPr>
                <a:t>.</a:t>
              </a:r>
            </a:p>
          </p:txBody>
        </p:sp>
        <p:sp>
          <p:nvSpPr>
            <p:cNvPr id="5" name="TextBox 5"/>
            <p:cNvSpPr txBox="1"/>
            <p:nvPr/>
          </p:nvSpPr>
          <p:spPr>
            <a:xfrm>
              <a:off x="0" y="-12065"/>
              <a:ext cx="17111003" cy="1508125"/>
            </a:xfrm>
            <a:prstGeom prst="rect">
              <a:avLst/>
            </a:prstGeom>
          </p:spPr>
          <p:txBody>
            <a:bodyPr lIns="0" tIns="0" rIns="0" bIns="0" rtlCol="0" anchor="t">
              <a:spAutoFit/>
            </a:bodyPr>
            <a:lstStyle/>
            <a:p>
              <a:pPr algn="ctr">
                <a:lnSpc>
                  <a:spcPts val="4439"/>
                </a:lnSpc>
              </a:pPr>
              <a:r>
                <a:rPr lang="en-US" sz="3699" spc="369">
                  <a:solidFill>
                    <a:srgbClr val="AE8441"/>
                  </a:solidFill>
                  <a:latin typeface="Rokkitt Medium"/>
                </a:rPr>
                <a:t> </a:t>
              </a:r>
            </a:p>
            <a:p>
              <a:pPr algn="ctr">
                <a:lnSpc>
                  <a:spcPts val="4439"/>
                </a:lnSpc>
              </a:pPr>
              <a:r>
                <a:rPr lang="en-US" sz="3699" spc="369">
                  <a:solidFill>
                    <a:srgbClr val="AE8441"/>
                  </a:solidFill>
                  <a:latin typeface="Rokkitt Medium"/>
                </a:rPr>
                <a:t>GIAI ĐOẠN 5: Testing &amp; integration là gì?</a:t>
              </a:r>
            </a:p>
          </p:txBody>
        </p:sp>
        <p:sp>
          <p:nvSpPr>
            <p:cNvPr id="6" name="TextBox 6"/>
            <p:cNvSpPr txBox="1"/>
            <p:nvPr/>
          </p:nvSpPr>
          <p:spPr>
            <a:xfrm>
              <a:off x="0" y="13230171"/>
              <a:ext cx="17111003" cy="1038860"/>
            </a:xfrm>
            <a:prstGeom prst="rect">
              <a:avLst/>
            </a:prstGeom>
          </p:spPr>
          <p:txBody>
            <a:bodyPr lIns="0" tIns="0" rIns="0" bIns="0" rtlCol="0" anchor="t">
              <a:spAutoFit/>
            </a:bodyPr>
            <a:lstStyle/>
            <a:p>
              <a:pPr algn="ctr">
                <a:lnSpc>
                  <a:spcPts val="6930"/>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8426929" y="-261938"/>
            <a:ext cx="1434143" cy="10899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3C61"/>
        </a:solidFill>
        <a:effectLst/>
      </p:bgPr>
    </p:bg>
    <p:spTree>
      <p:nvGrpSpPr>
        <p:cNvPr id="1" name=""/>
        <p:cNvGrpSpPr/>
        <p:nvPr/>
      </p:nvGrpSpPr>
      <p:grpSpPr>
        <a:xfrm>
          <a:off x="0" y="0"/>
          <a:ext cx="0" cy="0"/>
          <a:chOff x="0" y="0"/>
          <a:chExt cx="0" cy="0"/>
        </a:xfrm>
      </p:grpSpPr>
      <p:sp>
        <p:nvSpPr>
          <p:cNvPr id="2" name="AutoShape 2"/>
          <p:cNvSpPr/>
          <p:nvPr/>
        </p:nvSpPr>
        <p:spPr>
          <a:xfrm>
            <a:off x="314325" y="358900"/>
            <a:ext cx="17659350" cy="9928100"/>
          </a:xfrm>
          <a:prstGeom prst="rect">
            <a:avLst/>
          </a:prstGeom>
          <a:solidFill>
            <a:srgbClr val="FFFFFF"/>
          </a:solidFill>
        </p:spPr>
      </p:sp>
      <p:grpSp>
        <p:nvGrpSpPr>
          <p:cNvPr id="3" name="Group 3"/>
          <p:cNvGrpSpPr/>
          <p:nvPr/>
        </p:nvGrpSpPr>
        <p:grpSpPr>
          <a:xfrm>
            <a:off x="471564" y="3570022"/>
            <a:ext cx="2733257" cy="869263"/>
            <a:chOff x="0" y="0"/>
            <a:chExt cx="10367846" cy="3230880"/>
          </a:xfrm>
        </p:grpSpPr>
        <p:sp>
          <p:nvSpPr>
            <p:cNvPr id="4" name="Freeform 4"/>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86EAE9"/>
            </a:solidFill>
          </p:spPr>
        </p:sp>
      </p:grpSp>
      <p:grpSp>
        <p:nvGrpSpPr>
          <p:cNvPr id="5" name="Group 5"/>
          <p:cNvGrpSpPr/>
          <p:nvPr/>
        </p:nvGrpSpPr>
        <p:grpSpPr>
          <a:xfrm>
            <a:off x="3393529" y="3570022"/>
            <a:ext cx="2733257" cy="869263"/>
            <a:chOff x="0" y="0"/>
            <a:chExt cx="10367846" cy="3230880"/>
          </a:xfrm>
        </p:grpSpPr>
        <p:sp>
          <p:nvSpPr>
            <p:cNvPr id="6" name="Freeform 6"/>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3EDAD8"/>
            </a:solidFill>
          </p:spPr>
        </p:sp>
      </p:grpSp>
      <p:grpSp>
        <p:nvGrpSpPr>
          <p:cNvPr id="7" name="Group 7"/>
          <p:cNvGrpSpPr/>
          <p:nvPr/>
        </p:nvGrpSpPr>
        <p:grpSpPr>
          <a:xfrm>
            <a:off x="6315493" y="3570022"/>
            <a:ext cx="2733257" cy="869263"/>
            <a:chOff x="0" y="0"/>
            <a:chExt cx="10367846" cy="3230880"/>
          </a:xfrm>
        </p:grpSpPr>
        <p:sp>
          <p:nvSpPr>
            <p:cNvPr id="8" name="Freeform 8"/>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37C9EF"/>
            </a:solidFill>
          </p:spPr>
        </p:sp>
      </p:grpSp>
      <p:grpSp>
        <p:nvGrpSpPr>
          <p:cNvPr id="9" name="Group 9"/>
          <p:cNvGrpSpPr/>
          <p:nvPr/>
        </p:nvGrpSpPr>
        <p:grpSpPr>
          <a:xfrm>
            <a:off x="9237457" y="3570022"/>
            <a:ext cx="2733257" cy="869263"/>
            <a:chOff x="0" y="0"/>
            <a:chExt cx="10367846" cy="3230880"/>
          </a:xfrm>
        </p:grpSpPr>
        <p:sp>
          <p:nvSpPr>
            <p:cNvPr id="10" name="Freeform 10"/>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2C92D5"/>
            </a:solidFill>
          </p:spPr>
        </p:sp>
      </p:grpSp>
      <p:grpSp>
        <p:nvGrpSpPr>
          <p:cNvPr id="11" name="Group 11"/>
          <p:cNvGrpSpPr/>
          <p:nvPr/>
        </p:nvGrpSpPr>
        <p:grpSpPr>
          <a:xfrm>
            <a:off x="12159422" y="3570022"/>
            <a:ext cx="2733257" cy="869263"/>
            <a:chOff x="0" y="0"/>
            <a:chExt cx="10367846" cy="3230880"/>
          </a:xfrm>
        </p:grpSpPr>
        <p:sp>
          <p:nvSpPr>
            <p:cNvPr id="12" name="Freeform 12"/>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13538A"/>
            </a:solidFill>
          </p:spPr>
        </p:sp>
      </p:grpSp>
      <p:sp>
        <p:nvSpPr>
          <p:cNvPr id="13" name="AutoShape 13"/>
          <p:cNvSpPr/>
          <p:nvPr/>
        </p:nvSpPr>
        <p:spPr>
          <a:xfrm>
            <a:off x="605238" y="4933859"/>
            <a:ext cx="2465911" cy="3387038"/>
          </a:xfrm>
          <a:prstGeom prst="rect">
            <a:avLst/>
          </a:prstGeom>
          <a:solidFill>
            <a:srgbClr val="86EAE9"/>
          </a:solidFill>
        </p:spPr>
      </p:sp>
      <p:sp>
        <p:nvSpPr>
          <p:cNvPr id="14" name="TextBox 14"/>
          <p:cNvSpPr txBox="1"/>
          <p:nvPr/>
        </p:nvSpPr>
        <p:spPr>
          <a:xfrm>
            <a:off x="855218" y="5435476"/>
            <a:ext cx="1965951" cy="1557939"/>
          </a:xfrm>
          <a:prstGeom prst="rect">
            <a:avLst/>
          </a:prstGeom>
        </p:spPr>
        <p:txBody>
          <a:bodyPr lIns="0" tIns="0" rIns="0" bIns="0" rtlCol="0" anchor="t">
            <a:spAutoFit/>
          </a:bodyPr>
          <a:lstStyle/>
          <a:p>
            <a:pPr algn="ctr">
              <a:lnSpc>
                <a:spcPts val="3109"/>
              </a:lnSpc>
            </a:pPr>
            <a:r>
              <a:rPr lang="en-US" sz="2221" spc="111">
                <a:solidFill>
                  <a:srgbClr val="FFFFFF"/>
                </a:solidFill>
                <a:latin typeface="Arimo"/>
              </a:rPr>
              <a:t>Requirenment analysis</a:t>
            </a:r>
          </a:p>
          <a:p>
            <a:pPr algn="ctr">
              <a:lnSpc>
                <a:spcPts val="3109"/>
              </a:lnSpc>
            </a:pPr>
            <a:r>
              <a:rPr lang="en-US" sz="2221" spc="111">
                <a:solidFill>
                  <a:srgbClr val="FFFFFF"/>
                </a:solidFill>
                <a:latin typeface="Arimo"/>
              </a:rPr>
              <a:t>- Phân tích yêu cầu</a:t>
            </a:r>
          </a:p>
        </p:txBody>
      </p:sp>
      <p:sp>
        <p:nvSpPr>
          <p:cNvPr id="15" name="TextBox 15"/>
          <p:cNvSpPr txBox="1"/>
          <p:nvPr/>
        </p:nvSpPr>
        <p:spPr>
          <a:xfrm>
            <a:off x="1581376" y="3691498"/>
            <a:ext cx="513633" cy="550111"/>
          </a:xfrm>
          <a:prstGeom prst="rect">
            <a:avLst/>
          </a:prstGeom>
        </p:spPr>
        <p:txBody>
          <a:bodyPr lIns="0" tIns="0" rIns="0" bIns="0" rtlCol="0" anchor="t">
            <a:spAutoFit/>
          </a:bodyPr>
          <a:lstStyle/>
          <a:p>
            <a:pPr algn="ctr">
              <a:lnSpc>
                <a:spcPts val="4353"/>
              </a:lnSpc>
            </a:pPr>
            <a:r>
              <a:rPr lang="en-US" sz="3109" spc="155">
                <a:solidFill>
                  <a:srgbClr val="FFFFFF"/>
                </a:solidFill>
                <a:latin typeface="Arimo Bold"/>
              </a:rPr>
              <a:t>1</a:t>
            </a:r>
          </a:p>
        </p:txBody>
      </p:sp>
      <p:sp>
        <p:nvSpPr>
          <p:cNvPr id="16" name="TextBox 16"/>
          <p:cNvSpPr txBox="1"/>
          <p:nvPr/>
        </p:nvSpPr>
        <p:spPr>
          <a:xfrm>
            <a:off x="7425305" y="3691498"/>
            <a:ext cx="513633" cy="550111"/>
          </a:xfrm>
          <a:prstGeom prst="rect">
            <a:avLst/>
          </a:prstGeom>
        </p:spPr>
        <p:txBody>
          <a:bodyPr lIns="0" tIns="0" rIns="0" bIns="0" rtlCol="0" anchor="t">
            <a:spAutoFit/>
          </a:bodyPr>
          <a:lstStyle/>
          <a:p>
            <a:pPr algn="ctr">
              <a:lnSpc>
                <a:spcPts val="4353"/>
              </a:lnSpc>
            </a:pPr>
            <a:r>
              <a:rPr lang="en-US" sz="3109" spc="155">
                <a:solidFill>
                  <a:srgbClr val="FFFFFF"/>
                </a:solidFill>
                <a:latin typeface="Arimo Bold"/>
              </a:rPr>
              <a:t>3</a:t>
            </a:r>
          </a:p>
        </p:txBody>
      </p:sp>
      <p:sp>
        <p:nvSpPr>
          <p:cNvPr id="17" name="TextBox 17"/>
          <p:cNvSpPr txBox="1"/>
          <p:nvPr/>
        </p:nvSpPr>
        <p:spPr>
          <a:xfrm>
            <a:off x="13269234" y="3691498"/>
            <a:ext cx="513633" cy="550111"/>
          </a:xfrm>
          <a:prstGeom prst="rect">
            <a:avLst/>
          </a:prstGeom>
        </p:spPr>
        <p:txBody>
          <a:bodyPr lIns="0" tIns="0" rIns="0" bIns="0" rtlCol="0" anchor="t">
            <a:spAutoFit/>
          </a:bodyPr>
          <a:lstStyle/>
          <a:p>
            <a:pPr algn="ctr">
              <a:lnSpc>
                <a:spcPts val="4353"/>
              </a:lnSpc>
            </a:pPr>
            <a:r>
              <a:rPr lang="en-US" sz="3109" spc="155">
                <a:solidFill>
                  <a:srgbClr val="FFFFFF"/>
                </a:solidFill>
                <a:latin typeface="Arimo Bold"/>
              </a:rPr>
              <a:t>5</a:t>
            </a:r>
          </a:p>
        </p:txBody>
      </p:sp>
      <p:sp>
        <p:nvSpPr>
          <p:cNvPr id="18" name="TextBox 18"/>
          <p:cNvSpPr txBox="1"/>
          <p:nvPr/>
        </p:nvSpPr>
        <p:spPr>
          <a:xfrm>
            <a:off x="4503341" y="3691498"/>
            <a:ext cx="513633" cy="550111"/>
          </a:xfrm>
          <a:prstGeom prst="rect">
            <a:avLst/>
          </a:prstGeom>
        </p:spPr>
        <p:txBody>
          <a:bodyPr lIns="0" tIns="0" rIns="0" bIns="0" rtlCol="0" anchor="t">
            <a:spAutoFit/>
          </a:bodyPr>
          <a:lstStyle/>
          <a:p>
            <a:pPr algn="ctr">
              <a:lnSpc>
                <a:spcPts val="4353"/>
              </a:lnSpc>
            </a:pPr>
            <a:r>
              <a:rPr lang="en-US" sz="3109" spc="155">
                <a:solidFill>
                  <a:srgbClr val="FFFFFF"/>
                </a:solidFill>
                <a:latin typeface="Arimo Bold"/>
              </a:rPr>
              <a:t>2</a:t>
            </a:r>
          </a:p>
        </p:txBody>
      </p:sp>
      <p:sp>
        <p:nvSpPr>
          <p:cNvPr id="19" name="TextBox 19"/>
          <p:cNvSpPr txBox="1"/>
          <p:nvPr/>
        </p:nvSpPr>
        <p:spPr>
          <a:xfrm>
            <a:off x="10347269" y="3691498"/>
            <a:ext cx="513633" cy="550111"/>
          </a:xfrm>
          <a:prstGeom prst="rect">
            <a:avLst/>
          </a:prstGeom>
        </p:spPr>
        <p:txBody>
          <a:bodyPr lIns="0" tIns="0" rIns="0" bIns="0" rtlCol="0" anchor="t">
            <a:spAutoFit/>
          </a:bodyPr>
          <a:lstStyle/>
          <a:p>
            <a:pPr algn="ctr">
              <a:lnSpc>
                <a:spcPts val="4353"/>
              </a:lnSpc>
            </a:pPr>
            <a:r>
              <a:rPr lang="en-US" sz="3109" spc="155">
                <a:solidFill>
                  <a:srgbClr val="FFFFFF"/>
                </a:solidFill>
                <a:latin typeface="Arimo Bold"/>
              </a:rPr>
              <a:t>4</a:t>
            </a:r>
          </a:p>
        </p:txBody>
      </p:sp>
      <p:grpSp>
        <p:nvGrpSpPr>
          <p:cNvPr id="20" name="Group 20"/>
          <p:cNvGrpSpPr>
            <a:grpSpLocks noChangeAspect="1"/>
          </p:cNvGrpSpPr>
          <p:nvPr/>
        </p:nvGrpSpPr>
        <p:grpSpPr>
          <a:xfrm rot="-10800000">
            <a:off x="1640786" y="4693578"/>
            <a:ext cx="394814" cy="265460"/>
            <a:chOff x="0" y="0"/>
            <a:chExt cx="1930400" cy="1297940"/>
          </a:xfrm>
        </p:grpSpPr>
        <p:sp>
          <p:nvSpPr>
            <p:cNvPr id="21" name="Freeform 2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86EAE9"/>
            </a:solidFill>
          </p:spPr>
        </p:sp>
      </p:grpSp>
      <p:sp>
        <p:nvSpPr>
          <p:cNvPr id="22" name="AutoShape 22"/>
          <p:cNvSpPr/>
          <p:nvPr/>
        </p:nvSpPr>
        <p:spPr>
          <a:xfrm>
            <a:off x="3527202" y="4933859"/>
            <a:ext cx="2465911" cy="3387038"/>
          </a:xfrm>
          <a:prstGeom prst="rect">
            <a:avLst/>
          </a:prstGeom>
          <a:solidFill>
            <a:srgbClr val="3EDAD8"/>
          </a:solidFill>
        </p:spPr>
      </p:sp>
      <p:sp>
        <p:nvSpPr>
          <p:cNvPr id="23" name="TextBox 23"/>
          <p:cNvSpPr txBox="1"/>
          <p:nvPr/>
        </p:nvSpPr>
        <p:spPr>
          <a:xfrm>
            <a:off x="3872432" y="5435476"/>
            <a:ext cx="1775451" cy="1947241"/>
          </a:xfrm>
          <a:prstGeom prst="rect">
            <a:avLst/>
          </a:prstGeom>
        </p:spPr>
        <p:txBody>
          <a:bodyPr lIns="0" tIns="0" rIns="0" bIns="0" rtlCol="0" anchor="t">
            <a:spAutoFit/>
          </a:bodyPr>
          <a:lstStyle/>
          <a:p>
            <a:pPr algn="ctr">
              <a:lnSpc>
                <a:spcPts val="3109"/>
              </a:lnSpc>
            </a:pPr>
            <a:r>
              <a:rPr lang="en-US" sz="2221" spc="111">
                <a:solidFill>
                  <a:srgbClr val="FFFFFF"/>
                </a:solidFill>
                <a:latin typeface="Arimo"/>
              </a:rPr>
              <a:t>Test planning - Lập kế hoạch kiểm thử</a:t>
            </a:r>
          </a:p>
        </p:txBody>
      </p:sp>
      <p:grpSp>
        <p:nvGrpSpPr>
          <p:cNvPr id="24" name="Group 24"/>
          <p:cNvGrpSpPr>
            <a:grpSpLocks noChangeAspect="1"/>
          </p:cNvGrpSpPr>
          <p:nvPr/>
        </p:nvGrpSpPr>
        <p:grpSpPr>
          <a:xfrm rot="-10800000">
            <a:off x="4562750" y="4693578"/>
            <a:ext cx="394814" cy="265460"/>
            <a:chOff x="0" y="0"/>
            <a:chExt cx="1930400" cy="1297940"/>
          </a:xfrm>
        </p:grpSpPr>
        <p:sp>
          <p:nvSpPr>
            <p:cNvPr id="25" name="Freeform 2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3EDAD8"/>
            </a:solidFill>
          </p:spPr>
        </p:sp>
      </p:grpSp>
      <p:sp>
        <p:nvSpPr>
          <p:cNvPr id="26" name="AutoShape 26"/>
          <p:cNvSpPr/>
          <p:nvPr/>
        </p:nvSpPr>
        <p:spPr>
          <a:xfrm>
            <a:off x="6449166" y="4933859"/>
            <a:ext cx="2465911" cy="3387038"/>
          </a:xfrm>
          <a:prstGeom prst="rect">
            <a:avLst/>
          </a:prstGeom>
          <a:solidFill>
            <a:srgbClr val="37C9EF"/>
          </a:solidFill>
        </p:spPr>
      </p:sp>
      <p:sp>
        <p:nvSpPr>
          <p:cNvPr id="27" name="TextBox 27"/>
          <p:cNvSpPr txBox="1"/>
          <p:nvPr/>
        </p:nvSpPr>
        <p:spPr>
          <a:xfrm>
            <a:off x="6794396" y="5435476"/>
            <a:ext cx="1775451" cy="1947241"/>
          </a:xfrm>
          <a:prstGeom prst="rect">
            <a:avLst/>
          </a:prstGeom>
        </p:spPr>
        <p:txBody>
          <a:bodyPr lIns="0" tIns="0" rIns="0" bIns="0" rtlCol="0" anchor="t">
            <a:spAutoFit/>
          </a:bodyPr>
          <a:lstStyle/>
          <a:p>
            <a:pPr algn="ctr">
              <a:lnSpc>
                <a:spcPts val="3109"/>
              </a:lnSpc>
            </a:pPr>
            <a:r>
              <a:rPr lang="en-US" sz="2221" spc="111">
                <a:solidFill>
                  <a:srgbClr val="FFFFFF"/>
                </a:solidFill>
                <a:latin typeface="Arimo"/>
              </a:rPr>
              <a:t>Test case development - Thiết kế kịch bản kiểm thử</a:t>
            </a:r>
          </a:p>
        </p:txBody>
      </p:sp>
      <p:grpSp>
        <p:nvGrpSpPr>
          <p:cNvPr id="28" name="Group 28"/>
          <p:cNvGrpSpPr>
            <a:grpSpLocks noChangeAspect="1"/>
          </p:cNvGrpSpPr>
          <p:nvPr/>
        </p:nvGrpSpPr>
        <p:grpSpPr>
          <a:xfrm rot="-10800000">
            <a:off x="7484715" y="4693578"/>
            <a:ext cx="394814" cy="265460"/>
            <a:chOff x="0" y="0"/>
            <a:chExt cx="1930400" cy="1297940"/>
          </a:xfrm>
        </p:grpSpPr>
        <p:sp>
          <p:nvSpPr>
            <p:cNvPr id="29" name="Freeform 2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37C9EF"/>
            </a:solidFill>
          </p:spPr>
        </p:sp>
      </p:grpSp>
      <p:sp>
        <p:nvSpPr>
          <p:cNvPr id="30" name="AutoShape 30"/>
          <p:cNvSpPr/>
          <p:nvPr/>
        </p:nvSpPr>
        <p:spPr>
          <a:xfrm>
            <a:off x="12293095" y="4933859"/>
            <a:ext cx="2465911" cy="3387038"/>
          </a:xfrm>
          <a:prstGeom prst="rect">
            <a:avLst/>
          </a:prstGeom>
          <a:solidFill>
            <a:srgbClr val="13538A"/>
          </a:solidFill>
        </p:spPr>
      </p:sp>
      <p:sp>
        <p:nvSpPr>
          <p:cNvPr id="31" name="TextBox 31"/>
          <p:cNvSpPr txBox="1"/>
          <p:nvPr/>
        </p:nvSpPr>
        <p:spPr>
          <a:xfrm>
            <a:off x="12638325" y="5435476"/>
            <a:ext cx="1775451" cy="1557939"/>
          </a:xfrm>
          <a:prstGeom prst="rect">
            <a:avLst/>
          </a:prstGeom>
        </p:spPr>
        <p:txBody>
          <a:bodyPr lIns="0" tIns="0" rIns="0" bIns="0" rtlCol="0" anchor="t">
            <a:spAutoFit/>
          </a:bodyPr>
          <a:lstStyle/>
          <a:p>
            <a:pPr algn="ctr">
              <a:lnSpc>
                <a:spcPts val="3109"/>
              </a:lnSpc>
            </a:pPr>
            <a:r>
              <a:rPr lang="en-US" sz="2221" spc="111">
                <a:solidFill>
                  <a:srgbClr val="FFFFFF"/>
                </a:solidFill>
                <a:latin typeface="Arimo"/>
              </a:rPr>
              <a:t>Test execution - Thực hiện kiểm thử</a:t>
            </a:r>
          </a:p>
        </p:txBody>
      </p:sp>
      <p:grpSp>
        <p:nvGrpSpPr>
          <p:cNvPr id="32" name="Group 32"/>
          <p:cNvGrpSpPr>
            <a:grpSpLocks noChangeAspect="1"/>
          </p:cNvGrpSpPr>
          <p:nvPr/>
        </p:nvGrpSpPr>
        <p:grpSpPr>
          <a:xfrm rot="-10800000">
            <a:off x="13328643" y="4693578"/>
            <a:ext cx="394814" cy="265460"/>
            <a:chOff x="0" y="0"/>
            <a:chExt cx="1930400" cy="1297940"/>
          </a:xfrm>
        </p:grpSpPr>
        <p:sp>
          <p:nvSpPr>
            <p:cNvPr id="33" name="Freeform 33"/>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3538A"/>
            </a:solidFill>
          </p:spPr>
        </p:sp>
      </p:grpSp>
      <p:sp>
        <p:nvSpPr>
          <p:cNvPr id="34" name="AutoShape 34"/>
          <p:cNvSpPr/>
          <p:nvPr/>
        </p:nvSpPr>
        <p:spPr>
          <a:xfrm>
            <a:off x="9371131" y="4933859"/>
            <a:ext cx="2465911" cy="3387038"/>
          </a:xfrm>
          <a:prstGeom prst="rect">
            <a:avLst/>
          </a:prstGeom>
          <a:solidFill>
            <a:srgbClr val="2C92D5"/>
          </a:solidFill>
        </p:spPr>
      </p:sp>
      <p:sp>
        <p:nvSpPr>
          <p:cNvPr id="35" name="TextBox 35"/>
          <p:cNvSpPr txBox="1"/>
          <p:nvPr/>
        </p:nvSpPr>
        <p:spPr>
          <a:xfrm>
            <a:off x="9716361" y="5435476"/>
            <a:ext cx="1775451" cy="2336544"/>
          </a:xfrm>
          <a:prstGeom prst="rect">
            <a:avLst/>
          </a:prstGeom>
        </p:spPr>
        <p:txBody>
          <a:bodyPr lIns="0" tIns="0" rIns="0" bIns="0" rtlCol="0" anchor="t">
            <a:spAutoFit/>
          </a:bodyPr>
          <a:lstStyle/>
          <a:p>
            <a:pPr algn="ctr">
              <a:lnSpc>
                <a:spcPts val="3109"/>
              </a:lnSpc>
            </a:pPr>
            <a:r>
              <a:rPr lang="en-US" sz="2221" spc="111">
                <a:solidFill>
                  <a:srgbClr val="FFFFFF"/>
                </a:solidFill>
                <a:latin typeface="Arimo"/>
              </a:rPr>
              <a:t>Test environment set up - Thiết lập môi trường kiểm thử</a:t>
            </a:r>
          </a:p>
        </p:txBody>
      </p:sp>
      <p:grpSp>
        <p:nvGrpSpPr>
          <p:cNvPr id="36" name="Group 36"/>
          <p:cNvGrpSpPr>
            <a:grpSpLocks noChangeAspect="1"/>
          </p:cNvGrpSpPr>
          <p:nvPr/>
        </p:nvGrpSpPr>
        <p:grpSpPr>
          <a:xfrm rot="-10800000">
            <a:off x="10406679" y="4693578"/>
            <a:ext cx="394814" cy="265460"/>
            <a:chOff x="0" y="0"/>
            <a:chExt cx="1930400" cy="1297940"/>
          </a:xfrm>
        </p:grpSpPr>
        <p:sp>
          <p:nvSpPr>
            <p:cNvPr id="37" name="Freeform 3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sp>
      </p:grpSp>
      <p:grpSp>
        <p:nvGrpSpPr>
          <p:cNvPr id="38" name="Group 38"/>
          <p:cNvGrpSpPr/>
          <p:nvPr/>
        </p:nvGrpSpPr>
        <p:grpSpPr>
          <a:xfrm>
            <a:off x="3550138" y="1241619"/>
            <a:ext cx="11187724" cy="1026339"/>
            <a:chOff x="0" y="0"/>
            <a:chExt cx="14916965" cy="1368451"/>
          </a:xfrm>
        </p:grpSpPr>
        <p:sp>
          <p:nvSpPr>
            <p:cNvPr id="39" name="TextBox 39"/>
            <p:cNvSpPr txBox="1"/>
            <p:nvPr/>
          </p:nvSpPr>
          <p:spPr>
            <a:xfrm>
              <a:off x="0" y="783616"/>
              <a:ext cx="14916965" cy="588222"/>
            </a:xfrm>
            <a:prstGeom prst="rect">
              <a:avLst/>
            </a:prstGeom>
          </p:spPr>
          <p:txBody>
            <a:bodyPr lIns="0" tIns="0" rIns="0" bIns="0" rtlCol="0" anchor="t">
              <a:spAutoFit/>
            </a:bodyPr>
            <a:lstStyle/>
            <a:p>
              <a:pPr marL="0" lvl="0" indent="0" algn="ctr">
                <a:lnSpc>
                  <a:spcPts val="3640"/>
                </a:lnSpc>
              </a:pPr>
              <a:r>
                <a:rPr lang="en-US" sz="2600" u="none" spc="130">
                  <a:solidFill>
                    <a:srgbClr val="AE8441"/>
                  </a:solidFill>
                  <a:latin typeface="Arimo Bold"/>
                </a:rPr>
                <a:t>Quy trình gồm 6 giai đoạn</a:t>
              </a:r>
            </a:p>
          </p:txBody>
        </p:sp>
        <p:sp>
          <p:nvSpPr>
            <p:cNvPr id="40" name="TextBox 40"/>
            <p:cNvSpPr txBox="1"/>
            <p:nvPr/>
          </p:nvSpPr>
          <p:spPr>
            <a:xfrm>
              <a:off x="0" y="-53234"/>
              <a:ext cx="14916965" cy="767969"/>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3538A"/>
                  </a:solidFill>
                  <a:latin typeface="Clear Sans Bold"/>
                </a:rPr>
                <a:t>QUY TRÌNH KIỂM THỬ PHẦN MỀM</a:t>
              </a:r>
            </a:p>
          </p:txBody>
        </p:sp>
      </p:grpSp>
      <p:grpSp>
        <p:nvGrpSpPr>
          <p:cNvPr id="41" name="Group 41"/>
          <p:cNvGrpSpPr/>
          <p:nvPr/>
        </p:nvGrpSpPr>
        <p:grpSpPr>
          <a:xfrm>
            <a:off x="15083179" y="3570022"/>
            <a:ext cx="2733257" cy="869263"/>
            <a:chOff x="0" y="0"/>
            <a:chExt cx="10367846" cy="3230880"/>
          </a:xfrm>
        </p:grpSpPr>
        <p:sp>
          <p:nvSpPr>
            <p:cNvPr id="42" name="Freeform 42"/>
            <p:cNvSpPr/>
            <p:nvPr/>
          </p:nvSpPr>
          <p:spPr>
            <a:xfrm>
              <a:off x="5080" y="12700"/>
              <a:ext cx="10352606" cy="3205480"/>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113C61"/>
            </a:solidFill>
          </p:spPr>
        </p:sp>
      </p:grpSp>
      <p:sp>
        <p:nvSpPr>
          <p:cNvPr id="43" name="TextBox 43"/>
          <p:cNvSpPr txBox="1"/>
          <p:nvPr/>
        </p:nvSpPr>
        <p:spPr>
          <a:xfrm>
            <a:off x="16192991" y="3692382"/>
            <a:ext cx="513633" cy="548344"/>
          </a:xfrm>
          <a:prstGeom prst="rect">
            <a:avLst/>
          </a:prstGeom>
        </p:spPr>
        <p:txBody>
          <a:bodyPr lIns="0" tIns="0" rIns="0" bIns="0" rtlCol="0" anchor="t">
            <a:spAutoFit/>
          </a:bodyPr>
          <a:lstStyle/>
          <a:p>
            <a:pPr algn="ctr">
              <a:lnSpc>
                <a:spcPts val="4353"/>
              </a:lnSpc>
            </a:pPr>
            <a:r>
              <a:rPr lang="en-US" sz="3109" spc="155">
                <a:solidFill>
                  <a:srgbClr val="FFFFFF"/>
                </a:solidFill>
                <a:latin typeface="Arimo Bold"/>
              </a:rPr>
              <a:t>6</a:t>
            </a:r>
          </a:p>
        </p:txBody>
      </p:sp>
      <p:sp>
        <p:nvSpPr>
          <p:cNvPr id="44" name="AutoShape 44"/>
          <p:cNvSpPr/>
          <p:nvPr/>
        </p:nvSpPr>
        <p:spPr>
          <a:xfrm>
            <a:off x="15216852" y="4933859"/>
            <a:ext cx="2465911" cy="3387038"/>
          </a:xfrm>
          <a:prstGeom prst="rect">
            <a:avLst/>
          </a:prstGeom>
          <a:solidFill>
            <a:srgbClr val="113C61"/>
          </a:solidFill>
        </p:spPr>
      </p:sp>
      <p:sp>
        <p:nvSpPr>
          <p:cNvPr id="45" name="TextBox 45"/>
          <p:cNvSpPr txBox="1"/>
          <p:nvPr/>
        </p:nvSpPr>
        <p:spPr>
          <a:xfrm>
            <a:off x="15562082" y="5435476"/>
            <a:ext cx="1775451" cy="1947241"/>
          </a:xfrm>
          <a:prstGeom prst="rect">
            <a:avLst/>
          </a:prstGeom>
        </p:spPr>
        <p:txBody>
          <a:bodyPr lIns="0" tIns="0" rIns="0" bIns="0" rtlCol="0" anchor="t">
            <a:spAutoFit/>
          </a:bodyPr>
          <a:lstStyle/>
          <a:p>
            <a:pPr algn="ctr">
              <a:lnSpc>
                <a:spcPts val="3109"/>
              </a:lnSpc>
            </a:pPr>
            <a:r>
              <a:rPr lang="en-US" sz="2221" spc="111">
                <a:solidFill>
                  <a:srgbClr val="FFFFFF"/>
                </a:solidFill>
                <a:latin typeface="Arimo"/>
              </a:rPr>
              <a:t>Test cycle closure - Đóng chu trình kiểm thử</a:t>
            </a:r>
          </a:p>
        </p:txBody>
      </p:sp>
      <p:grpSp>
        <p:nvGrpSpPr>
          <p:cNvPr id="46" name="Group 46"/>
          <p:cNvGrpSpPr>
            <a:grpSpLocks noChangeAspect="1"/>
          </p:cNvGrpSpPr>
          <p:nvPr/>
        </p:nvGrpSpPr>
        <p:grpSpPr>
          <a:xfrm rot="-10800000">
            <a:off x="16252400" y="4693578"/>
            <a:ext cx="394814" cy="265460"/>
            <a:chOff x="0" y="0"/>
            <a:chExt cx="1930400" cy="1297940"/>
          </a:xfrm>
        </p:grpSpPr>
        <p:sp>
          <p:nvSpPr>
            <p:cNvPr id="47" name="Freeform 4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13C61"/>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2020</Words>
  <Application>Microsoft Office PowerPoint</Application>
  <PresentationFormat>Custom</PresentationFormat>
  <Paragraphs>261</Paragraphs>
  <Slides>24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Roboto</vt:lpstr>
      <vt:lpstr>Clear Sans Bold Bold</vt:lpstr>
      <vt:lpstr>Arial</vt:lpstr>
      <vt:lpstr>Noto Sans Bold</vt:lpstr>
      <vt:lpstr>Arimo Bold</vt:lpstr>
      <vt:lpstr>Clear Sans Bold</vt:lpstr>
      <vt:lpstr>Rokkitt Medium</vt:lpstr>
      <vt:lpstr>Noto Serif Display Black</vt:lpstr>
      <vt:lpstr>Calibri</vt:lpstr>
      <vt:lpstr>Roboto Bold</vt:lpstr>
      <vt:lpstr>Rokkitt Medium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lá đậm Xanh lá nhạt Trắng Doanh nghiệp Hình học Bản trình bày nội bộ của công ty Bản thuyết trình Kinh doanh</dc:title>
  <dc:creator>LENOVO</dc:creator>
  <cp:lastModifiedBy>Tran Thi Bao Ngan</cp:lastModifiedBy>
  <cp:revision>3</cp:revision>
  <dcterms:created xsi:type="dcterms:W3CDTF">2006-08-16T00:00:00Z</dcterms:created>
  <dcterms:modified xsi:type="dcterms:W3CDTF">2023-01-06T01:56:46Z</dcterms:modified>
  <dc:identifier>DAFW0lTjDF8</dc:identifier>
</cp:coreProperties>
</file>